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92" r:id="rId2"/>
  </p:sldMasterIdLst>
  <p:sldIdLst>
    <p:sldId id="295" r:id="rId3"/>
    <p:sldId id="276" r:id="rId4"/>
    <p:sldId id="311" r:id="rId5"/>
    <p:sldId id="315" r:id="rId6"/>
    <p:sldId id="296" r:id="rId7"/>
    <p:sldId id="308" r:id="rId8"/>
    <p:sldId id="309" r:id="rId9"/>
    <p:sldId id="302" r:id="rId10"/>
    <p:sldId id="322" r:id="rId11"/>
    <p:sldId id="300" r:id="rId12"/>
    <p:sldId id="327" r:id="rId13"/>
    <p:sldId id="328" r:id="rId14"/>
    <p:sldId id="313" r:id="rId15"/>
    <p:sldId id="317" r:id="rId16"/>
    <p:sldId id="323" r:id="rId17"/>
    <p:sldId id="329" r:id="rId18"/>
    <p:sldId id="330" r:id="rId19"/>
    <p:sldId id="319" r:id="rId20"/>
    <p:sldId id="320" r:id="rId21"/>
    <p:sldId id="325" r:id="rId22"/>
    <p:sldId id="314" r:id="rId23"/>
    <p:sldId id="318" r:id="rId24"/>
    <p:sldId id="331" r:id="rId25"/>
    <p:sldId id="326" r:id="rId26"/>
    <p:sldId id="288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53" autoAdjust="0"/>
    <p:restoredTop sz="94660"/>
  </p:normalViewPr>
  <p:slideViewPr>
    <p:cSldViewPr>
      <p:cViewPr>
        <p:scale>
          <a:sx n="92" d="100"/>
          <a:sy n="92" d="100"/>
        </p:scale>
        <p:origin x="-1224" y="-1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27.10.2017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27.10.2017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27.10.2017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27.10.2017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27.10.2017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27.10.2017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27.10.2017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27.10.2017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27.10.2017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27.10.2017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27.10.2017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27.10.2017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27.10.2017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27.10.2017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27.10.2017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27.10.2017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27.10.2017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27.10.2017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27.10.2017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27.10.2017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27.10.2017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27.10.2017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27.10.2017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27.10.2017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4188" y="404664"/>
            <a:ext cx="903649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 настоящее время все более интенсивным и актуальным становится процесс интеграции общего и дополнительного образования детей. В связи с этим возникает необходимость обеспечения эффективного взаимодействия учебных процессов в учреждениях общего и дополнительного образования, а также его преемственности.</a:t>
            </a:r>
            <a:endParaRPr lang="ru-RU" sz="36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43930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288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" y="5288340"/>
            <a:ext cx="91440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Участие в Открытой </a:t>
            </a:r>
            <a:r>
              <a:rPr lang="ru-RU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Баскетбольной </a:t>
            </a:r>
            <a: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Лиге </a:t>
            </a:r>
            <a:r>
              <a:rPr lang="ru-RU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«</a:t>
            </a:r>
            <a:r>
              <a:rPr lang="ru-RU" sz="32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КазБас</a:t>
            </a:r>
            <a: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»(</a:t>
            </a:r>
            <a:r>
              <a:rPr lang="ru-RU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регионального этапа чемпионата МЛБЛ) сезона </a:t>
            </a:r>
            <a: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2017/2018</a:t>
            </a:r>
            <a:endParaRPr lang="ru-RU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653258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5033602"/>
              </p:ext>
            </p:extLst>
          </p:nvPr>
        </p:nvGraphicFramePr>
        <p:xfrm>
          <a:off x="0" y="573838"/>
          <a:ext cx="9118847" cy="6284162"/>
        </p:xfrm>
        <a:graphic>
          <a:graphicData uri="http://schemas.openxmlformats.org/drawingml/2006/table">
            <a:tbl>
              <a:tblPr firstRow="1" firstCol="1" bandRow="1"/>
              <a:tblGrid>
                <a:gridCol w="395536"/>
                <a:gridCol w="1469437"/>
                <a:gridCol w="704786"/>
                <a:gridCol w="563829"/>
                <a:gridCol w="975858"/>
                <a:gridCol w="975858"/>
                <a:gridCol w="878272"/>
                <a:gridCol w="1062600"/>
                <a:gridCol w="1062600"/>
                <a:gridCol w="1030071"/>
              </a:tblGrid>
              <a:tr h="35331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№ п/п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60" marR="45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Фамилия, имя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60" marR="45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Программа обучения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60" marR="45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Год обучения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60" marR="45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Виды нормативов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60" marR="45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073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Челночный бег 4Х10 м (сек)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60" marR="45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Прыжок в длину с места (см)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60" marR="45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Подтягивание (кол. раз)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60" marR="45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Сгибание рук в упоре лёжа (кол. раз)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60" marR="45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Сгибание туловища лёжа на спине за 20 сек (кол.раз)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60" marR="45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Серийная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прыгучесть (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кол-во раз)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60" marR="45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2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60" marR="45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 dirty="0">
                        <a:effectLst/>
                        <a:latin typeface="Calibri"/>
                      </a:endParaRPr>
                    </a:p>
                  </a:txBody>
                  <a:tcPr marL="45660" marR="45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>
                        <a:effectLst/>
                        <a:latin typeface="Calibri"/>
                      </a:endParaRPr>
                    </a:p>
                  </a:txBody>
                  <a:tcPr marL="45660" marR="45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>
                        <a:effectLst/>
                        <a:latin typeface="Calibri"/>
                      </a:endParaRPr>
                    </a:p>
                  </a:txBody>
                  <a:tcPr marL="45660" marR="45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>
                        <a:effectLst/>
                        <a:latin typeface="Calibri"/>
                      </a:endParaRPr>
                    </a:p>
                  </a:txBody>
                  <a:tcPr marL="45660" marR="45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>
                        <a:effectLst/>
                        <a:latin typeface="Calibri"/>
                      </a:endParaRPr>
                    </a:p>
                  </a:txBody>
                  <a:tcPr marL="45660" marR="45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>
                        <a:effectLst/>
                        <a:latin typeface="Calibri"/>
                      </a:endParaRPr>
                    </a:p>
                  </a:txBody>
                  <a:tcPr marL="45660" marR="45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 dirty="0">
                        <a:effectLst/>
                        <a:latin typeface="Calibri"/>
                      </a:endParaRPr>
                    </a:p>
                  </a:txBody>
                  <a:tcPr marL="45660" marR="45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>
                        <a:effectLst/>
                        <a:latin typeface="Calibri"/>
                      </a:endParaRPr>
                    </a:p>
                  </a:txBody>
                  <a:tcPr marL="45660" marR="45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>
                        <a:effectLst/>
                        <a:latin typeface="Calibri"/>
                      </a:endParaRPr>
                    </a:p>
                  </a:txBody>
                  <a:tcPr marL="45660" marR="45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2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60" marR="45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 dirty="0">
                        <a:effectLst/>
                        <a:latin typeface="Calibri"/>
                      </a:endParaRPr>
                    </a:p>
                  </a:txBody>
                  <a:tcPr marL="45660" marR="45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>
                        <a:effectLst/>
                        <a:latin typeface="Calibri"/>
                      </a:endParaRPr>
                    </a:p>
                  </a:txBody>
                  <a:tcPr marL="45660" marR="45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>
                        <a:effectLst/>
                        <a:latin typeface="Calibri"/>
                      </a:endParaRPr>
                    </a:p>
                  </a:txBody>
                  <a:tcPr marL="45660" marR="45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>
                        <a:effectLst/>
                        <a:latin typeface="Calibri"/>
                      </a:endParaRPr>
                    </a:p>
                  </a:txBody>
                  <a:tcPr marL="45660" marR="45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>
                        <a:effectLst/>
                        <a:latin typeface="Calibri"/>
                      </a:endParaRPr>
                    </a:p>
                  </a:txBody>
                  <a:tcPr marL="45660" marR="45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>
                        <a:effectLst/>
                        <a:latin typeface="Calibri"/>
                      </a:endParaRPr>
                    </a:p>
                  </a:txBody>
                  <a:tcPr marL="45660" marR="45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>
                        <a:effectLst/>
                        <a:latin typeface="Calibri"/>
                      </a:endParaRPr>
                    </a:p>
                  </a:txBody>
                  <a:tcPr marL="45660" marR="45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 dirty="0">
                        <a:effectLst/>
                        <a:latin typeface="Calibri"/>
                      </a:endParaRPr>
                    </a:p>
                  </a:txBody>
                  <a:tcPr marL="45660" marR="45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>
                        <a:effectLst/>
                        <a:latin typeface="Calibri"/>
                      </a:endParaRPr>
                    </a:p>
                  </a:txBody>
                  <a:tcPr marL="45660" marR="45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2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60" marR="45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 dirty="0">
                        <a:effectLst/>
                        <a:latin typeface="Calibri"/>
                      </a:endParaRPr>
                    </a:p>
                  </a:txBody>
                  <a:tcPr marL="45660" marR="45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>
                        <a:effectLst/>
                        <a:latin typeface="Calibri"/>
                      </a:endParaRPr>
                    </a:p>
                  </a:txBody>
                  <a:tcPr marL="45660" marR="45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>
                        <a:effectLst/>
                        <a:latin typeface="Calibri"/>
                      </a:endParaRPr>
                    </a:p>
                  </a:txBody>
                  <a:tcPr marL="45660" marR="45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>
                        <a:effectLst/>
                        <a:latin typeface="Calibri"/>
                      </a:endParaRPr>
                    </a:p>
                  </a:txBody>
                  <a:tcPr marL="45660" marR="45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>
                        <a:effectLst/>
                        <a:latin typeface="Calibri"/>
                      </a:endParaRPr>
                    </a:p>
                  </a:txBody>
                  <a:tcPr marL="45660" marR="45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>
                        <a:effectLst/>
                        <a:latin typeface="Calibri"/>
                      </a:endParaRPr>
                    </a:p>
                  </a:txBody>
                  <a:tcPr marL="45660" marR="45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>
                        <a:effectLst/>
                        <a:latin typeface="Calibri"/>
                      </a:endParaRPr>
                    </a:p>
                  </a:txBody>
                  <a:tcPr marL="45660" marR="45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 dirty="0">
                        <a:effectLst/>
                        <a:latin typeface="Calibri"/>
                      </a:endParaRPr>
                    </a:p>
                  </a:txBody>
                  <a:tcPr marL="45660" marR="45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>
                        <a:effectLst/>
                        <a:latin typeface="Calibri"/>
                      </a:endParaRPr>
                    </a:p>
                  </a:txBody>
                  <a:tcPr marL="45660" marR="45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2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60" marR="45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>
                        <a:effectLst/>
                        <a:latin typeface="Calibri"/>
                      </a:endParaRPr>
                    </a:p>
                  </a:txBody>
                  <a:tcPr marL="45660" marR="45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 dirty="0">
                        <a:effectLst/>
                        <a:latin typeface="Calibri"/>
                      </a:endParaRPr>
                    </a:p>
                  </a:txBody>
                  <a:tcPr marL="45660" marR="45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 dirty="0">
                        <a:effectLst/>
                        <a:latin typeface="Calibri"/>
                      </a:endParaRPr>
                    </a:p>
                  </a:txBody>
                  <a:tcPr marL="45660" marR="45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>
                        <a:effectLst/>
                        <a:latin typeface="Calibri"/>
                      </a:endParaRPr>
                    </a:p>
                  </a:txBody>
                  <a:tcPr marL="45660" marR="45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>
                        <a:effectLst/>
                        <a:latin typeface="Calibri"/>
                      </a:endParaRPr>
                    </a:p>
                  </a:txBody>
                  <a:tcPr marL="45660" marR="45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>
                        <a:effectLst/>
                        <a:latin typeface="Calibri"/>
                      </a:endParaRPr>
                    </a:p>
                  </a:txBody>
                  <a:tcPr marL="45660" marR="45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>
                        <a:effectLst/>
                        <a:latin typeface="Calibri"/>
                      </a:endParaRPr>
                    </a:p>
                  </a:txBody>
                  <a:tcPr marL="45660" marR="45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 dirty="0">
                        <a:effectLst/>
                        <a:latin typeface="Calibri"/>
                      </a:endParaRPr>
                    </a:p>
                  </a:txBody>
                  <a:tcPr marL="45660" marR="45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>
                        <a:effectLst/>
                        <a:latin typeface="Calibri"/>
                      </a:endParaRPr>
                    </a:p>
                  </a:txBody>
                  <a:tcPr marL="45660" marR="45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2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60" marR="45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>
                        <a:effectLst/>
                        <a:latin typeface="Calibri"/>
                      </a:endParaRPr>
                    </a:p>
                  </a:txBody>
                  <a:tcPr marL="45660" marR="45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>
                        <a:effectLst/>
                        <a:latin typeface="Calibri"/>
                      </a:endParaRPr>
                    </a:p>
                  </a:txBody>
                  <a:tcPr marL="45660" marR="45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 dirty="0">
                        <a:effectLst/>
                        <a:latin typeface="Calibri"/>
                      </a:endParaRPr>
                    </a:p>
                  </a:txBody>
                  <a:tcPr marL="45660" marR="45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>
                        <a:effectLst/>
                        <a:latin typeface="Calibri"/>
                      </a:endParaRPr>
                    </a:p>
                  </a:txBody>
                  <a:tcPr marL="45660" marR="45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>
                        <a:effectLst/>
                        <a:latin typeface="Calibri"/>
                      </a:endParaRPr>
                    </a:p>
                  </a:txBody>
                  <a:tcPr marL="45660" marR="45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>
                        <a:effectLst/>
                        <a:latin typeface="Calibri"/>
                      </a:endParaRPr>
                    </a:p>
                  </a:txBody>
                  <a:tcPr marL="45660" marR="45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>
                        <a:effectLst/>
                        <a:latin typeface="Calibri"/>
                      </a:endParaRPr>
                    </a:p>
                  </a:txBody>
                  <a:tcPr marL="45660" marR="45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 dirty="0">
                        <a:effectLst/>
                        <a:latin typeface="Calibri"/>
                      </a:endParaRPr>
                    </a:p>
                  </a:txBody>
                  <a:tcPr marL="45660" marR="45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>
                        <a:effectLst/>
                        <a:latin typeface="Calibri"/>
                      </a:endParaRPr>
                    </a:p>
                  </a:txBody>
                  <a:tcPr marL="45660" marR="45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2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60" marR="45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>
                        <a:effectLst/>
                        <a:latin typeface="Calibri"/>
                      </a:endParaRPr>
                    </a:p>
                  </a:txBody>
                  <a:tcPr marL="45660" marR="45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>
                        <a:effectLst/>
                        <a:latin typeface="Calibri"/>
                      </a:endParaRPr>
                    </a:p>
                  </a:txBody>
                  <a:tcPr marL="45660" marR="45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>
                        <a:effectLst/>
                        <a:latin typeface="Calibri"/>
                      </a:endParaRPr>
                    </a:p>
                  </a:txBody>
                  <a:tcPr marL="45660" marR="45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 dirty="0">
                        <a:effectLst/>
                        <a:latin typeface="Calibri"/>
                      </a:endParaRPr>
                    </a:p>
                  </a:txBody>
                  <a:tcPr marL="45660" marR="45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>
                        <a:effectLst/>
                        <a:latin typeface="Calibri"/>
                      </a:endParaRPr>
                    </a:p>
                  </a:txBody>
                  <a:tcPr marL="45660" marR="45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>
                        <a:effectLst/>
                        <a:latin typeface="Calibri"/>
                      </a:endParaRPr>
                    </a:p>
                  </a:txBody>
                  <a:tcPr marL="45660" marR="45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>
                        <a:effectLst/>
                        <a:latin typeface="Calibri"/>
                      </a:endParaRPr>
                    </a:p>
                  </a:txBody>
                  <a:tcPr marL="45660" marR="45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>
                        <a:effectLst/>
                        <a:latin typeface="Calibri"/>
                      </a:endParaRPr>
                    </a:p>
                  </a:txBody>
                  <a:tcPr marL="45660" marR="45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>
                        <a:effectLst/>
                        <a:latin typeface="Calibri"/>
                      </a:endParaRPr>
                    </a:p>
                  </a:txBody>
                  <a:tcPr marL="45660" marR="45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2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60" marR="45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>
                        <a:effectLst/>
                        <a:latin typeface="Calibri"/>
                      </a:endParaRPr>
                    </a:p>
                  </a:txBody>
                  <a:tcPr marL="45660" marR="45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>
                        <a:effectLst/>
                        <a:latin typeface="Calibri"/>
                      </a:endParaRPr>
                    </a:p>
                  </a:txBody>
                  <a:tcPr marL="45660" marR="45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>
                        <a:effectLst/>
                        <a:latin typeface="Calibri"/>
                      </a:endParaRPr>
                    </a:p>
                  </a:txBody>
                  <a:tcPr marL="45660" marR="45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 dirty="0">
                        <a:effectLst/>
                        <a:latin typeface="Calibri"/>
                      </a:endParaRPr>
                    </a:p>
                  </a:txBody>
                  <a:tcPr marL="45660" marR="45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>
                        <a:effectLst/>
                        <a:latin typeface="Calibri"/>
                      </a:endParaRPr>
                    </a:p>
                  </a:txBody>
                  <a:tcPr marL="45660" marR="45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>
                        <a:effectLst/>
                        <a:latin typeface="Calibri"/>
                      </a:endParaRPr>
                    </a:p>
                  </a:txBody>
                  <a:tcPr marL="45660" marR="45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>
                        <a:effectLst/>
                        <a:latin typeface="Calibri"/>
                      </a:endParaRPr>
                    </a:p>
                  </a:txBody>
                  <a:tcPr marL="45660" marR="45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>
                        <a:effectLst/>
                        <a:latin typeface="Calibri"/>
                      </a:endParaRPr>
                    </a:p>
                  </a:txBody>
                  <a:tcPr marL="45660" marR="45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 dirty="0">
                        <a:effectLst/>
                        <a:latin typeface="Calibri"/>
                      </a:endParaRPr>
                    </a:p>
                  </a:txBody>
                  <a:tcPr marL="45660" marR="45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2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60" marR="45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>
                        <a:effectLst/>
                        <a:latin typeface="Calibri"/>
                      </a:endParaRPr>
                    </a:p>
                  </a:txBody>
                  <a:tcPr marL="45660" marR="45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>
                        <a:effectLst/>
                        <a:latin typeface="Calibri"/>
                      </a:endParaRPr>
                    </a:p>
                  </a:txBody>
                  <a:tcPr marL="45660" marR="45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>
                        <a:effectLst/>
                        <a:latin typeface="Calibri"/>
                      </a:endParaRPr>
                    </a:p>
                  </a:txBody>
                  <a:tcPr marL="45660" marR="45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 dirty="0">
                        <a:effectLst/>
                        <a:latin typeface="Calibri"/>
                      </a:endParaRPr>
                    </a:p>
                  </a:txBody>
                  <a:tcPr marL="45660" marR="45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 dirty="0">
                        <a:effectLst/>
                        <a:latin typeface="Calibri"/>
                      </a:endParaRPr>
                    </a:p>
                  </a:txBody>
                  <a:tcPr marL="45660" marR="45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>
                        <a:effectLst/>
                        <a:latin typeface="Calibri"/>
                      </a:endParaRPr>
                    </a:p>
                  </a:txBody>
                  <a:tcPr marL="45660" marR="45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>
                        <a:effectLst/>
                        <a:latin typeface="Calibri"/>
                      </a:endParaRPr>
                    </a:p>
                  </a:txBody>
                  <a:tcPr marL="45660" marR="45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>
                        <a:effectLst/>
                        <a:latin typeface="Calibri"/>
                      </a:endParaRPr>
                    </a:p>
                  </a:txBody>
                  <a:tcPr marL="45660" marR="45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 dirty="0">
                        <a:effectLst/>
                        <a:latin typeface="Calibri"/>
                      </a:endParaRPr>
                    </a:p>
                  </a:txBody>
                  <a:tcPr marL="45660" marR="45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2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60" marR="45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>
                        <a:effectLst/>
                        <a:latin typeface="Calibri"/>
                      </a:endParaRPr>
                    </a:p>
                  </a:txBody>
                  <a:tcPr marL="45660" marR="45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>
                        <a:effectLst/>
                        <a:latin typeface="Calibri"/>
                      </a:endParaRPr>
                    </a:p>
                  </a:txBody>
                  <a:tcPr marL="45660" marR="45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>
                        <a:effectLst/>
                        <a:latin typeface="Calibri"/>
                      </a:endParaRPr>
                    </a:p>
                  </a:txBody>
                  <a:tcPr marL="45660" marR="45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>
                        <a:effectLst/>
                        <a:latin typeface="Calibri"/>
                      </a:endParaRPr>
                    </a:p>
                  </a:txBody>
                  <a:tcPr marL="45660" marR="45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 dirty="0">
                        <a:effectLst/>
                        <a:latin typeface="Calibri"/>
                      </a:endParaRPr>
                    </a:p>
                  </a:txBody>
                  <a:tcPr marL="45660" marR="45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>
                        <a:effectLst/>
                        <a:latin typeface="Calibri"/>
                      </a:endParaRPr>
                    </a:p>
                  </a:txBody>
                  <a:tcPr marL="45660" marR="45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>
                        <a:effectLst/>
                        <a:latin typeface="Calibri"/>
                      </a:endParaRPr>
                    </a:p>
                  </a:txBody>
                  <a:tcPr marL="45660" marR="45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>
                        <a:effectLst/>
                        <a:latin typeface="Calibri"/>
                      </a:endParaRPr>
                    </a:p>
                  </a:txBody>
                  <a:tcPr marL="45660" marR="45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 dirty="0">
                        <a:effectLst/>
                        <a:latin typeface="Calibri"/>
                      </a:endParaRPr>
                    </a:p>
                  </a:txBody>
                  <a:tcPr marL="45660" marR="45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2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60" marR="45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>
                        <a:effectLst/>
                        <a:latin typeface="Calibri"/>
                      </a:endParaRPr>
                    </a:p>
                  </a:txBody>
                  <a:tcPr marL="45660" marR="45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>
                        <a:effectLst/>
                        <a:latin typeface="Calibri"/>
                      </a:endParaRPr>
                    </a:p>
                  </a:txBody>
                  <a:tcPr marL="45660" marR="45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>
                        <a:effectLst/>
                        <a:latin typeface="Calibri"/>
                      </a:endParaRPr>
                    </a:p>
                  </a:txBody>
                  <a:tcPr marL="45660" marR="45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>
                        <a:effectLst/>
                        <a:latin typeface="Calibri"/>
                      </a:endParaRPr>
                    </a:p>
                  </a:txBody>
                  <a:tcPr marL="45660" marR="45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 dirty="0">
                        <a:effectLst/>
                        <a:latin typeface="Calibri"/>
                      </a:endParaRPr>
                    </a:p>
                  </a:txBody>
                  <a:tcPr marL="45660" marR="45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 dirty="0">
                        <a:effectLst/>
                        <a:latin typeface="Calibri"/>
                      </a:endParaRPr>
                    </a:p>
                  </a:txBody>
                  <a:tcPr marL="45660" marR="45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>
                        <a:effectLst/>
                        <a:latin typeface="Calibri"/>
                      </a:endParaRPr>
                    </a:p>
                  </a:txBody>
                  <a:tcPr marL="45660" marR="45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>
                        <a:effectLst/>
                        <a:latin typeface="Calibri"/>
                      </a:endParaRPr>
                    </a:p>
                  </a:txBody>
                  <a:tcPr marL="45660" marR="45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 dirty="0">
                        <a:effectLst/>
                        <a:latin typeface="Calibri"/>
                      </a:endParaRPr>
                    </a:p>
                  </a:txBody>
                  <a:tcPr marL="45660" marR="45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2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60" marR="45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>
                        <a:effectLst/>
                        <a:latin typeface="Calibri"/>
                      </a:endParaRPr>
                    </a:p>
                  </a:txBody>
                  <a:tcPr marL="45660" marR="45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>
                        <a:effectLst/>
                        <a:latin typeface="Calibri"/>
                      </a:endParaRPr>
                    </a:p>
                  </a:txBody>
                  <a:tcPr marL="45660" marR="45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>
                        <a:effectLst/>
                        <a:latin typeface="Calibri"/>
                      </a:endParaRPr>
                    </a:p>
                  </a:txBody>
                  <a:tcPr marL="45660" marR="45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>
                        <a:effectLst/>
                        <a:latin typeface="Calibri"/>
                      </a:endParaRPr>
                    </a:p>
                  </a:txBody>
                  <a:tcPr marL="45660" marR="45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>
                        <a:effectLst/>
                        <a:latin typeface="Calibri"/>
                      </a:endParaRPr>
                    </a:p>
                  </a:txBody>
                  <a:tcPr marL="45660" marR="45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 dirty="0">
                        <a:effectLst/>
                        <a:latin typeface="Calibri"/>
                      </a:endParaRPr>
                    </a:p>
                  </a:txBody>
                  <a:tcPr marL="45660" marR="45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>
                        <a:effectLst/>
                        <a:latin typeface="Calibri"/>
                      </a:endParaRPr>
                    </a:p>
                  </a:txBody>
                  <a:tcPr marL="45660" marR="45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>
                        <a:effectLst/>
                        <a:latin typeface="Calibri"/>
                      </a:endParaRPr>
                    </a:p>
                  </a:txBody>
                  <a:tcPr marL="45660" marR="45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 dirty="0">
                        <a:effectLst/>
                        <a:latin typeface="Calibri"/>
                      </a:endParaRPr>
                    </a:p>
                  </a:txBody>
                  <a:tcPr marL="45660" marR="45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2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60" marR="45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>
                        <a:effectLst/>
                        <a:latin typeface="Calibri"/>
                      </a:endParaRPr>
                    </a:p>
                  </a:txBody>
                  <a:tcPr marL="45660" marR="45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>
                        <a:effectLst/>
                        <a:latin typeface="Calibri"/>
                      </a:endParaRPr>
                    </a:p>
                  </a:txBody>
                  <a:tcPr marL="45660" marR="45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>
                        <a:effectLst/>
                        <a:latin typeface="Calibri"/>
                      </a:endParaRPr>
                    </a:p>
                  </a:txBody>
                  <a:tcPr marL="45660" marR="45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>
                        <a:effectLst/>
                        <a:latin typeface="Calibri"/>
                      </a:endParaRPr>
                    </a:p>
                  </a:txBody>
                  <a:tcPr marL="45660" marR="45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>
                        <a:effectLst/>
                        <a:latin typeface="Calibri"/>
                      </a:endParaRPr>
                    </a:p>
                  </a:txBody>
                  <a:tcPr marL="45660" marR="45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 dirty="0">
                        <a:effectLst/>
                        <a:latin typeface="Calibri"/>
                      </a:endParaRPr>
                    </a:p>
                  </a:txBody>
                  <a:tcPr marL="45660" marR="45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 dirty="0">
                        <a:effectLst/>
                        <a:latin typeface="Calibri"/>
                      </a:endParaRPr>
                    </a:p>
                  </a:txBody>
                  <a:tcPr marL="45660" marR="45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>
                        <a:effectLst/>
                        <a:latin typeface="Calibri"/>
                      </a:endParaRPr>
                    </a:p>
                  </a:txBody>
                  <a:tcPr marL="45660" marR="45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 dirty="0">
                        <a:effectLst/>
                        <a:latin typeface="Calibri"/>
                      </a:endParaRPr>
                    </a:p>
                  </a:txBody>
                  <a:tcPr marL="45660" marR="45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2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60" marR="45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>
                        <a:effectLst/>
                        <a:latin typeface="Calibri"/>
                      </a:endParaRPr>
                    </a:p>
                  </a:txBody>
                  <a:tcPr marL="45660" marR="45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>
                        <a:effectLst/>
                        <a:latin typeface="Calibri"/>
                      </a:endParaRPr>
                    </a:p>
                  </a:txBody>
                  <a:tcPr marL="45660" marR="45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>
                        <a:effectLst/>
                        <a:latin typeface="Calibri"/>
                      </a:endParaRPr>
                    </a:p>
                  </a:txBody>
                  <a:tcPr marL="45660" marR="45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>
                        <a:effectLst/>
                        <a:latin typeface="Calibri"/>
                      </a:endParaRPr>
                    </a:p>
                  </a:txBody>
                  <a:tcPr marL="45660" marR="45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>
                        <a:effectLst/>
                        <a:latin typeface="Calibri"/>
                      </a:endParaRPr>
                    </a:p>
                  </a:txBody>
                  <a:tcPr marL="45660" marR="45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>
                        <a:effectLst/>
                        <a:latin typeface="Calibri"/>
                      </a:endParaRPr>
                    </a:p>
                  </a:txBody>
                  <a:tcPr marL="45660" marR="45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 dirty="0">
                        <a:effectLst/>
                        <a:latin typeface="Calibri"/>
                      </a:endParaRPr>
                    </a:p>
                  </a:txBody>
                  <a:tcPr marL="45660" marR="45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>
                        <a:effectLst/>
                        <a:latin typeface="Calibri"/>
                      </a:endParaRPr>
                    </a:p>
                  </a:txBody>
                  <a:tcPr marL="45660" marR="45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 dirty="0">
                        <a:effectLst/>
                        <a:latin typeface="Calibri"/>
                      </a:endParaRPr>
                    </a:p>
                  </a:txBody>
                  <a:tcPr marL="45660" marR="45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2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60" marR="45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>
                        <a:effectLst/>
                        <a:latin typeface="Calibri"/>
                      </a:endParaRPr>
                    </a:p>
                  </a:txBody>
                  <a:tcPr marL="45660" marR="45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>
                        <a:effectLst/>
                        <a:latin typeface="Calibri"/>
                      </a:endParaRPr>
                    </a:p>
                  </a:txBody>
                  <a:tcPr marL="45660" marR="45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>
                        <a:effectLst/>
                        <a:latin typeface="Calibri"/>
                      </a:endParaRPr>
                    </a:p>
                  </a:txBody>
                  <a:tcPr marL="45660" marR="45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>
                        <a:effectLst/>
                        <a:latin typeface="Calibri"/>
                      </a:endParaRPr>
                    </a:p>
                  </a:txBody>
                  <a:tcPr marL="45660" marR="45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>
                        <a:effectLst/>
                        <a:latin typeface="Calibri"/>
                      </a:endParaRPr>
                    </a:p>
                  </a:txBody>
                  <a:tcPr marL="45660" marR="45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>
                        <a:effectLst/>
                        <a:latin typeface="Calibri"/>
                      </a:endParaRPr>
                    </a:p>
                  </a:txBody>
                  <a:tcPr marL="45660" marR="45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 dirty="0">
                        <a:effectLst/>
                        <a:latin typeface="Calibri"/>
                      </a:endParaRPr>
                    </a:p>
                  </a:txBody>
                  <a:tcPr marL="45660" marR="45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>
                        <a:effectLst/>
                        <a:latin typeface="Calibri"/>
                      </a:endParaRPr>
                    </a:p>
                  </a:txBody>
                  <a:tcPr marL="45660" marR="45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 dirty="0">
                        <a:effectLst/>
                        <a:latin typeface="Calibri"/>
                      </a:endParaRPr>
                    </a:p>
                  </a:txBody>
                  <a:tcPr marL="45660" marR="45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2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60" marR="45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>
                        <a:effectLst/>
                        <a:latin typeface="Calibri"/>
                      </a:endParaRPr>
                    </a:p>
                  </a:txBody>
                  <a:tcPr marL="45660" marR="45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>
                        <a:effectLst/>
                        <a:latin typeface="Calibri"/>
                      </a:endParaRPr>
                    </a:p>
                  </a:txBody>
                  <a:tcPr marL="45660" marR="45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>
                        <a:effectLst/>
                        <a:latin typeface="Calibri"/>
                      </a:endParaRPr>
                    </a:p>
                  </a:txBody>
                  <a:tcPr marL="45660" marR="45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>
                        <a:effectLst/>
                        <a:latin typeface="Calibri"/>
                      </a:endParaRPr>
                    </a:p>
                  </a:txBody>
                  <a:tcPr marL="45660" marR="45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>
                        <a:effectLst/>
                        <a:latin typeface="Calibri"/>
                      </a:endParaRPr>
                    </a:p>
                  </a:txBody>
                  <a:tcPr marL="45660" marR="45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>
                        <a:effectLst/>
                        <a:latin typeface="Calibri"/>
                      </a:endParaRPr>
                    </a:p>
                  </a:txBody>
                  <a:tcPr marL="45660" marR="45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 dirty="0">
                        <a:effectLst/>
                        <a:latin typeface="Calibri"/>
                      </a:endParaRPr>
                    </a:p>
                  </a:txBody>
                  <a:tcPr marL="45660" marR="45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 dirty="0">
                        <a:effectLst/>
                        <a:latin typeface="Calibri"/>
                      </a:endParaRPr>
                    </a:p>
                  </a:txBody>
                  <a:tcPr marL="45660" marR="45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 dirty="0">
                        <a:effectLst/>
                        <a:latin typeface="Calibri"/>
                      </a:endParaRPr>
                    </a:p>
                  </a:txBody>
                  <a:tcPr marL="45660" marR="45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-70602" y="191343"/>
            <a:ext cx="92349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РЕЗУЛЬТАТЫ СДАЧИ УЧАЩИМИСЯ КОНТРОЛЬНЫХ НОРМАТИВОВ ПО ФИЗИЧЕСКОЙ ПОДГОТОВКЕ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24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6393456"/>
              </p:ext>
            </p:extLst>
          </p:nvPr>
        </p:nvGraphicFramePr>
        <p:xfrm>
          <a:off x="0" y="573833"/>
          <a:ext cx="9144001" cy="6169028"/>
        </p:xfrm>
        <a:graphic>
          <a:graphicData uri="http://schemas.openxmlformats.org/drawingml/2006/table">
            <a:tbl>
              <a:tblPr firstRow="1" firstCol="1" bandRow="1"/>
              <a:tblGrid>
                <a:gridCol w="447136"/>
                <a:gridCol w="1661133"/>
                <a:gridCol w="796729"/>
                <a:gridCol w="637384"/>
                <a:gridCol w="1103164"/>
                <a:gridCol w="1103164"/>
                <a:gridCol w="1127546"/>
                <a:gridCol w="1066523"/>
                <a:gridCol w="1201222"/>
              </a:tblGrid>
              <a:tr h="333434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№ п/п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60" marR="45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Фамилия, имя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60" marR="45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Программа обучения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60" marR="45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Год обучения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60" marR="45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Виды нормативов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60" marR="45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986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Ловля и передача мяча на месте (на технику)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Ведение мяча на месте (на технику)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Бросок мяча с места из-под  кольца слева   и справа (кол-во раз из 10)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Штрафной бросок (кол-во раз из 10)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Бросок со средней дистанции (кол-во раз из 10)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8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60" marR="45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 dirty="0">
                        <a:effectLst/>
                        <a:latin typeface="Calibri"/>
                      </a:endParaRPr>
                    </a:p>
                  </a:txBody>
                  <a:tcPr marL="45660" marR="45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>
                        <a:effectLst/>
                        <a:latin typeface="Calibri"/>
                      </a:endParaRPr>
                    </a:p>
                  </a:txBody>
                  <a:tcPr marL="45660" marR="45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>
                        <a:effectLst/>
                        <a:latin typeface="Calibri"/>
                      </a:endParaRPr>
                    </a:p>
                  </a:txBody>
                  <a:tcPr marL="45660" marR="45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>
                        <a:effectLst/>
                        <a:latin typeface="Calibri"/>
                      </a:endParaRPr>
                    </a:p>
                  </a:txBody>
                  <a:tcPr marL="45660" marR="45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>
                        <a:effectLst/>
                        <a:latin typeface="Calibri"/>
                      </a:endParaRPr>
                    </a:p>
                  </a:txBody>
                  <a:tcPr marL="45660" marR="45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>
                        <a:effectLst/>
                        <a:latin typeface="Calibri"/>
                      </a:endParaRPr>
                    </a:p>
                  </a:txBody>
                  <a:tcPr marL="45660" marR="45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 dirty="0">
                        <a:effectLst/>
                        <a:latin typeface="Calibri"/>
                      </a:endParaRPr>
                    </a:p>
                  </a:txBody>
                  <a:tcPr marL="45660" marR="45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>
                        <a:effectLst/>
                        <a:latin typeface="Calibri"/>
                      </a:endParaRPr>
                    </a:p>
                  </a:txBody>
                  <a:tcPr marL="45660" marR="45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8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60" marR="45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 dirty="0">
                        <a:effectLst/>
                        <a:latin typeface="Calibri"/>
                      </a:endParaRPr>
                    </a:p>
                  </a:txBody>
                  <a:tcPr marL="45660" marR="45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>
                        <a:effectLst/>
                        <a:latin typeface="Calibri"/>
                      </a:endParaRPr>
                    </a:p>
                  </a:txBody>
                  <a:tcPr marL="45660" marR="45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>
                        <a:effectLst/>
                        <a:latin typeface="Calibri"/>
                      </a:endParaRPr>
                    </a:p>
                  </a:txBody>
                  <a:tcPr marL="45660" marR="45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>
                        <a:effectLst/>
                        <a:latin typeface="Calibri"/>
                      </a:endParaRPr>
                    </a:p>
                  </a:txBody>
                  <a:tcPr marL="45660" marR="45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>
                        <a:effectLst/>
                        <a:latin typeface="Calibri"/>
                      </a:endParaRPr>
                    </a:p>
                  </a:txBody>
                  <a:tcPr marL="45660" marR="45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>
                        <a:effectLst/>
                        <a:latin typeface="Calibri"/>
                      </a:endParaRPr>
                    </a:p>
                  </a:txBody>
                  <a:tcPr marL="45660" marR="45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>
                        <a:effectLst/>
                        <a:latin typeface="Calibri"/>
                      </a:endParaRPr>
                    </a:p>
                  </a:txBody>
                  <a:tcPr marL="45660" marR="45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 dirty="0">
                        <a:effectLst/>
                        <a:latin typeface="Calibri"/>
                      </a:endParaRPr>
                    </a:p>
                  </a:txBody>
                  <a:tcPr marL="45660" marR="45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8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60" marR="45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 dirty="0">
                        <a:effectLst/>
                        <a:latin typeface="Calibri"/>
                      </a:endParaRPr>
                    </a:p>
                  </a:txBody>
                  <a:tcPr marL="45660" marR="45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>
                        <a:effectLst/>
                        <a:latin typeface="Calibri"/>
                      </a:endParaRPr>
                    </a:p>
                  </a:txBody>
                  <a:tcPr marL="45660" marR="45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>
                        <a:effectLst/>
                        <a:latin typeface="Calibri"/>
                      </a:endParaRPr>
                    </a:p>
                  </a:txBody>
                  <a:tcPr marL="45660" marR="45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>
                        <a:effectLst/>
                        <a:latin typeface="Calibri"/>
                      </a:endParaRPr>
                    </a:p>
                  </a:txBody>
                  <a:tcPr marL="45660" marR="45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>
                        <a:effectLst/>
                        <a:latin typeface="Calibri"/>
                      </a:endParaRPr>
                    </a:p>
                  </a:txBody>
                  <a:tcPr marL="45660" marR="45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>
                        <a:effectLst/>
                        <a:latin typeface="Calibri"/>
                      </a:endParaRPr>
                    </a:p>
                  </a:txBody>
                  <a:tcPr marL="45660" marR="45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>
                        <a:effectLst/>
                        <a:latin typeface="Calibri"/>
                      </a:endParaRPr>
                    </a:p>
                  </a:txBody>
                  <a:tcPr marL="45660" marR="45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 dirty="0">
                        <a:effectLst/>
                        <a:latin typeface="Calibri"/>
                      </a:endParaRPr>
                    </a:p>
                  </a:txBody>
                  <a:tcPr marL="45660" marR="45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8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60" marR="45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>
                        <a:effectLst/>
                        <a:latin typeface="Calibri"/>
                      </a:endParaRPr>
                    </a:p>
                  </a:txBody>
                  <a:tcPr marL="45660" marR="45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 dirty="0">
                        <a:effectLst/>
                        <a:latin typeface="Calibri"/>
                      </a:endParaRPr>
                    </a:p>
                  </a:txBody>
                  <a:tcPr marL="45660" marR="45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 dirty="0">
                        <a:effectLst/>
                        <a:latin typeface="Calibri"/>
                      </a:endParaRPr>
                    </a:p>
                  </a:txBody>
                  <a:tcPr marL="45660" marR="45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>
                        <a:effectLst/>
                        <a:latin typeface="Calibri"/>
                      </a:endParaRPr>
                    </a:p>
                  </a:txBody>
                  <a:tcPr marL="45660" marR="45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>
                        <a:effectLst/>
                        <a:latin typeface="Calibri"/>
                      </a:endParaRPr>
                    </a:p>
                  </a:txBody>
                  <a:tcPr marL="45660" marR="45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>
                        <a:effectLst/>
                        <a:latin typeface="Calibri"/>
                      </a:endParaRPr>
                    </a:p>
                  </a:txBody>
                  <a:tcPr marL="45660" marR="45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>
                        <a:effectLst/>
                        <a:latin typeface="Calibri"/>
                      </a:endParaRPr>
                    </a:p>
                  </a:txBody>
                  <a:tcPr marL="45660" marR="45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 dirty="0">
                        <a:effectLst/>
                        <a:latin typeface="Calibri"/>
                      </a:endParaRPr>
                    </a:p>
                  </a:txBody>
                  <a:tcPr marL="45660" marR="45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8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60" marR="45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>
                        <a:effectLst/>
                        <a:latin typeface="Calibri"/>
                      </a:endParaRPr>
                    </a:p>
                  </a:txBody>
                  <a:tcPr marL="45660" marR="45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>
                        <a:effectLst/>
                        <a:latin typeface="Calibri"/>
                      </a:endParaRPr>
                    </a:p>
                  </a:txBody>
                  <a:tcPr marL="45660" marR="45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 dirty="0">
                        <a:effectLst/>
                        <a:latin typeface="Calibri"/>
                      </a:endParaRPr>
                    </a:p>
                  </a:txBody>
                  <a:tcPr marL="45660" marR="45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>
                        <a:effectLst/>
                        <a:latin typeface="Calibri"/>
                      </a:endParaRPr>
                    </a:p>
                  </a:txBody>
                  <a:tcPr marL="45660" marR="45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>
                        <a:effectLst/>
                        <a:latin typeface="Calibri"/>
                      </a:endParaRPr>
                    </a:p>
                  </a:txBody>
                  <a:tcPr marL="45660" marR="45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>
                        <a:effectLst/>
                        <a:latin typeface="Calibri"/>
                      </a:endParaRPr>
                    </a:p>
                  </a:txBody>
                  <a:tcPr marL="45660" marR="45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>
                        <a:effectLst/>
                        <a:latin typeface="Calibri"/>
                      </a:endParaRPr>
                    </a:p>
                  </a:txBody>
                  <a:tcPr marL="45660" marR="45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 dirty="0">
                        <a:effectLst/>
                        <a:latin typeface="Calibri"/>
                      </a:endParaRPr>
                    </a:p>
                  </a:txBody>
                  <a:tcPr marL="45660" marR="45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8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60" marR="45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>
                        <a:effectLst/>
                        <a:latin typeface="Calibri"/>
                      </a:endParaRPr>
                    </a:p>
                  </a:txBody>
                  <a:tcPr marL="45660" marR="45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>
                        <a:effectLst/>
                        <a:latin typeface="Calibri"/>
                      </a:endParaRPr>
                    </a:p>
                  </a:txBody>
                  <a:tcPr marL="45660" marR="45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>
                        <a:effectLst/>
                        <a:latin typeface="Calibri"/>
                      </a:endParaRPr>
                    </a:p>
                  </a:txBody>
                  <a:tcPr marL="45660" marR="45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 dirty="0">
                        <a:effectLst/>
                        <a:latin typeface="Calibri"/>
                      </a:endParaRPr>
                    </a:p>
                  </a:txBody>
                  <a:tcPr marL="45660" marR="45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>
                        <a:effectLst/>
                        <a:latin typeface="Calibri"/>
                      </a:endParaRPr>
                    </a:p>
                  </a:txBody>
                  <a:tcPr marL="45660" marR="45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>
                        <a:effectLst/>
                        <a:latin typeface="Calibri"/>
                      </a:endParaRPr>
                    </a:p>
                  </a:txBody>
                  <a:tcPr marL="45660" marR="45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>
                        <a:effectLst/>
                        <a:latin typeface="Calibri"/>
                      </a:endParaRPr>
                    </a:p>
                  </a:txBody>
                  <a:tcPr marL="45660" marR="45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>
                        <a:effectLst/>
                        <a:latin typeface="Calibri"/>
                      </a:endParaRPr>
                    </a:p>
                  </a:txBody>
                  <a:tcPr marL="45660" marR="45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8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60" marR="45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>
                        <a:effectLst/>
                        <a:latin typeface="Calibri"/>
                      </a:endParaRPr>
                    </a:p>
                  </a:txBody>
                  <a:tcPr marL="45660" marR="45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>
                        <a:effectLst/>
                        <a:latin typeface="Calibri"/>
                      </a:endParaRPr>
                    </a:p>
                  </a:txBody>
                  <a:tcPr marL="45660" marR="45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>
                        <a:effectLst/>
                        <a:latin typeface="Calibri"/>
                      </a:endParaRPr>
                    </a:p>
                  </a:txBody>
                  <a:tcPr marL="45660" marR="45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 dirty="0">
                        <a:effectLst/>
                        <a:latin typeface="Calibri"/>
                      </a:endParaRPr>
                    </a:p>
                  </a:txBody>
                  <a:tcPr marL="45660" marR="45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>
                        <a:effectLst/>
                        <a:latin typeface="Calibri"/>
                      </a:endParaRPr>
                    </a:p>
                  </a:txBody>
                  <a:tcPr marL="45660" marR="45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>
                        <a:effectLst/>
                        <a:latin typeface="Calibri"/>
                      </a:endParaRPr>
                    </a:p>
                  </a:txBody>
                  <a:tcPr marL="45660" marR="45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>
                        <a:effectLst/>
                        <a:latin typeface="Calibri"/>
                      </a:endParaRPr>
                    </a:p>
                  </a:txBody>
                  <a:tcPr marL="45660" marR="45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>
                        <a:effectLst/>
                        <a:latin typeface="Calibri"/>
                      </a:endParaRPr>
                    </a:p>
                  </a:txBody>
                  <a:tcPr marL="45660" marR="45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8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60" marR="45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>
                        <a:effectLst/>
                        <a:latin typeface="Calibri"/>
                      </a:endParaRPr>
                    </a:p>
                  </a:txBody>
                  <a:tcPr marL="45660" marR="45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>
                        <a:effectLst/>
                        <a:latin typeface="Calibri"/>
                      </a:endParaRPr>
                    </a:p>
                  </a:txBody>
                  <a:tcPr marL="45660" marR="45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>
                        <a:effectLst/>
                        <a:latin typeface="Calibri"/>
                      </a:endParaRPr>
                    </a:p>
                  </a:txBody>
                  <a:tcPr marL="45660" marR="45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 dirty="0">
                        <a:effectLst/>
                        <a:latin typeface="Calibri"/>
                      </a:endParaRPr>
                    </a:p>
                  </a:txBody>
                  <a:tcPr marL="45660" marR="45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 dirty="0">
                        <a:effectLst/>
                        <a:latin typeface="Calibri"/>
                      </a:endParaRPr>
                    </a:p>
                  </a:txBody>
                  <a:tcPr marL="45660" marR="45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>
                        <a:effectLst/>
                        <a:latin typeface="Calibri"/>
                      </a:endParaRPr>
                    </a:p>
                  </a:txBody>
                  <a:tcPr marL="45660" marR="45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>
                        <a:effectLst/>
                        <a:latin typeface="Calibri"/>
                      </a:endParaRPr>
                    </a:p>
                  </a:txBody>
                  <a:tcPr marL="45660" marR="45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>
                        <a:effectLst/>
                        <a:latin typeface="Calibri"/>
                      </a:endParaRPr>
                    </a:p>
                  </a:txBody>
                  <a:tcPr marL="45660" marR="45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8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60" marR="45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>
                        <a:effectLst/>
                        <a:latin typeface="Calibri"/>
                      </a:endParaRPr>
                    </a:p>
                  </a:txBody>
                  <a:tcPr marL="45660" marR="45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>
                        <a:effectLst/>
                        <a:latin typeface="Calibri"/>
                      </a:endParaRPr>
                    </a:p>
                  </a:txBody>
                  <a:tcPr marL="45660" marR="45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>
                        <a:effectLst/>
                        <a:latin typeface="Calibri"/>
                      </a:endParaRPr>
                    </a:p>
                  </a:txBody>
                  <a:tcPr marL="45660" marR="45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>
                        <a:effectLst/>
                        <a:latin typeface="Calibri"/>
                      </a:endParaRPr>
                    </a:p>
                  </a:txBody>
                  <a:tcPr marL="45660" marR="45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 dirty="0">
                        <a:effectLst/>
                        <a:latin typeface="Calibri"/>
                      </a:endParaRPr>
                    </a:p>
                  </a:txBody>
                  <a:tcPr marL="45660" marR="45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>
                        <a:effectLst/>
                        <a:latin typeface="Calibri"/>
                      </a:endParaRPr>
                    </a:p>
                  </a:txBody>
                  <a:tcPr marL="45660" marR="45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>
                        <a:effectLst/>
                        <a:latin typeface="Calibri"/>
                      </a:endParaRPr>
                    </a:p>
                  </a:txBody>
                  <a:tcPr marL="45660" marR="45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>
                        <a:effectLst/>
                        <a:latin typeface="Calibri"/>
                      </a:endParaRPr>
                    </a:p>
                  </a:txBody>
                  <a:tcPr marL="45660" marR="45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8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60" marR="45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>
                        <a:effectLst/>
                        <a:latin typeface="Calibri"/>
                      </a:endParaRPr>
                    </a:p>
                  </a:txBody>
                  <a:tcPr marL="45660" marR="45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>
                        <a:effectLst/>
                        <a:latin typeface="Calibri"/>
                      </a:endParaRPr>
                    </a:p>
                  </a:txBody>
                  <a:tcPr marL="45660" marR="45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>
                        <a:effectLst/>
                        <a:latin typeface="Calibri"/>
                      </a:endParaRPr>
                    </a:p>
                  </a:txBody>
                  <a:tcPr marL="45660" marR="45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>
                        <a:effectLst/>
                        <a:latin typeface="Calibri"/>
                      </a:endParaRPr>
                    </a:p>
                  </a:txBody>
                  <a:tcPr marL="45660" marR="45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 dirty="0">
                        <a:effectLst/>
                        <a:latin typeface="Calibri"/>
                      </a:endParaRPr>
                    </a:p>
                  </a:txBody>
                  <a:tcPr marL="45660" marR="45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 dirty="0">
                        <a:effectLst/>
                        <a:latin typeface="Calibri"/>
                      </a:endParaRPr>
                    </a:p>
                  </a:txBody>
                  <a:tcPr marL="45660" marR="45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>
                        <a:effectLst/>
                        <a:latin typeface="Calibri"/>
                      </a:endParaRPr>
                    </a:p>
                  </a:txBody>
                  <a:tcPr marL="45660" marR="45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>
                        <a:effectLst/>
                        <a:latin typeface="Calibri"/>
                      </a:endParaRPr>
                    </a:p>
                  </a:txBody>
                  <a:tcPr marL="45660" marR="45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8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60" marR="45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>
                        <a:effectLst/>
                        <a:latin typeface="Calibri"/>
                      </a:endParaRPr>
                    </a:p>
                  </a:txBody>
                  <a:tcPr marL="45660" marR="45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>
                        <a:effectLst/>
                        <a:latin typeface="Calibri"/>
                      </a:endParaRPr>
                    </a:p>
                  </a:txBody>
                  <a:tcPr marL="45660" marR="45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>
                        <a:effectLst/>
                        <a:latin typeface="Calibri"/>
                      </a:endParaRPr>
                    </a:p>
                  </a:txBody>
                  <a:tcPr marL="45660" marR="45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>
                        <a:effectLst/>
                        <a:latin typeface="Calibri"/>
                      </a:endParaRPr>
                    </a:p>
                  </a:txBody>
                  <a:tcPr marL="45660" marR="45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>
                        <a:effectLst/>
                        <a:latin typeface="Calibri"/>
                      </a:endParaRPr>
                    </a:p>
                  </a:txBody>
                  <a:tcPr marL="45660" marR="45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 dirty="0">
                        <a:effectLst/>
                        <a:latin typeface="Calibri"/>
                      </a:endParaRPr>
                    </a:p>
                  </a:txBody>
                  <a:tcPr marL="45660" marR="45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>
                        <a:effectLst/>
                        <a:latin typeface="Calibri"/>
                      </a:endParaRPr>
                    </a:p>
                  </a:txBody>
                  <a:tcPr marL="45660" marR="45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>
                        <a:effectLst/>
                        <a:latin typeface="Calibri"/>
                      </a:endParaRPr>
                    </a:p>
                  </a:txBody>
                  <a:tcPr marL="45660" marR="45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8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60" marR="45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>
                        <a:effectLst/>
                        <a:latin typeface="Calibri"/>
                      </a:endParaRPr>
                    </a:p>
                  </a:txBody>
                  <a:tcPr marL="45660" marR="45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>
                        <a:effectLst/>
                        <a:latin typeface="Calibri"/>
                      </a:endParaRPr>
                    </a:p>
                  </a:txBody>
                  <a:tcPr marL="45660" marR="45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>
                        <a:effectLst/>
                        <a:latin typeface="Calibri"/>
                      </a:endParaRPr>
                    </a:p>
                  </a:txBody>
                  <a:tcPr marL="45660" marR="45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>
                        <a:effectLst/>
                        <a:latin typeface="Calibri"/>
                      </a:endParaRPr>
                    </a:p>
                  </a:txBody>
                  <a:tcPr marL="45660" marR="45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>
                        <a:effectLst/>
                        <a:latin typeface="Calibri"/>
                      </a:endParaRPr>
                    </a:p>
                  </a:txBody>
                  <a:tcPr marL="45660" marR="45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 dirty="0">
                        <a:effectLst/>
                        <a:latin typeface="Calibri"/>
                      </a:endParaRPr>
                    </a:p>
                  </a:txBody>
                  <a:tcPr marL="45660" marR="45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 dirty="0">
                        <a:effectLst/>
                        <a:latin typeface="Calibri"/>
                      </a:endParaRPr>
                    </a:p>
                  </a:txBody>
                  <a:tcPr marL="45660" marR="45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>
                        <a:effectLst/>
                        <a:latin typeface="Calibri"/>
                      </a:endParaRPr>
                    </a:p>
                  </a:txBody>
                  <a:tcPr marL="45660" marR="45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8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60" marR="45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>
                        <a:effectLst/>
                        <a:latin typeface="Calibri"/>
                      </a:endParaRPr>
                    </a:p>
                  </a:txBody>
                  <a:tcPr marL="45660" marR="45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>
                        <a:effectLst/>
                        <a:latin typeface="Calibri"/>
                      </a:endParaRPr>
                    </a:p>
                  </a:txBody>
                  <a:tcPr marL="45660" marR="45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>
                        <a:effectLst/>
                        <a:latin typeface="Calibri"/>
                      </a:endParaRPr>
                    </a:p>
                  </a:txBody>
                  <a:tcPr marL="45660" marR="45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>
                        <a:effectLst/>
                        <a:latin typeface="Calibri"/>
                      </a:endParaRPr>
                    </a:p>
                  </a:txBody>
                  <a:tcPr marL="45660" marR="45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>
                        <a:effectLst/>
                        <a:latin typeface="Calibri"/>
                      </a:endParaRPr>
                    </a:p>
                  </a:txBody>
                  <a:tcPr marL="45660" marR="45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>
                        <a:effectLst/>
                        <a:latin typeface="Calibri"/>
                      </a:endParaRPr>
                    </a:p>
                  </a:txBody>
                  <a:tcPr marL="45660" marR="45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 dirty="0">
                        <a:effectLst/>
                        <a:latin typeface="Calibri"/>
                      </a:endParaRPr>
                    </a:p>
                  </a:txBody>
                  <a:tcPr marL="45660" marR="45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>
                        <a:effectLst/>
                        <a:latin typeface="Calibri"/>
                      </a:endParaRPr>
                    </a:p>
                  </a:txBody>
                  <a:tcPr marL="45660" marR="45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8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60" marR="45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>
                        <a:effectLst/>
                        <a:latin typeface="Calibri"/>
                      </a:endParaRPr>
                    </a:p>
                  </a:txBody>
                  <a:tcPr marL="45660" marR="45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>
                        <a:effectLst/>
                        <a:latin typeface="Calibri"/>
                      </a:endParaRPr>
                    </a:p>
                  </a:txBody>
                  <a:tcPr marL="45660" marR="45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>
                        <a:effectLst/>
                        <a:latin typeface="Calibri"/>
                      </a:endParaRPr>
                    </a:p>
                  </a:txBody>
                  <a:tcPr marL="45660" marR="45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>
                        <a:effectLst/>
                        <a:latin typeface="Calibri"/>
                      </a:endParaRPr>
                    </a:p>
                  </a:txBody>
                  <a:tcPr marL="45660" marR="45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 dirty="0">
                        <a:effectLst/>
                        <a:latin typeface="Calibri"/>
                      </a:endParaRPr>
                    </a:p>
                  </a:txBody>
                  <a:tcPr marL="45660" marR="45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>
                        <a:effectLst/>
                        <a:latin typeface="Calibri"/>
                      </a:endParaRPr>
                    </a:p>
                  </a:txBody>
                  <a:tcPr marL="45660" marR="45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 dirty="0">
                        <a:effectLst/>
                        <a:latin typeface="Calibri"/>
                      </a:endParaRPr>
                    </a:p>
                  </a:txBody>
                  <a:tcPr marL="45660" marR="45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>
                        <a:effectLst/>
                        <a:latin typeface="Calibri"/>
                      </a:endParaRPr>
                    </a:p>
                  </a:txBody>
                  <a:tcPr marL="45660" marR="45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8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60" marR="45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>
                        <a:effectLst/>
                        <a:latin typeface="Calibri"/>
                      </a:endParaRPr>
                    </a:p>
                  </a:txBody>
                  <a:tcPr marL="45660" marR="45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>
                        <a:effectLst/>
                        <a:latin typeface="Calibri"/>
                      </a:endParaRPr>
                    </a:p>
                  </a:txBody>
                  <a:tcPr marL="45660" marR="45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>
                        <a:effectLst/>
                        <a:latin typeface="Calibri"/>
                      </a:endParaRPr>
                    </a:p>
                  </a:txBody>
                  <a:tcPr marL="45660" marR="45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>
                        <a:effectLst/>
                        <a:latin typeface="Calibri"/>
                      </a:endParaRPr>
                    </a:p>
                  </a:txBody>
                  <a:tcPr marL="45660" marR="45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>
                        <a:effectLst/>
                        <a:latin typeface="Calibri"/>
                      </a:endParaRPr>
                    </a:p>
                  </a:txBody>
                  <a:tcPr marL="45660" marR="45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>
                        <a:effectLst/>
                        <a:latin typeface="Calibri"/>
                      </a:endParaRPr>
                    </a:p>
                  </a:txBody>
                  <a:tcPr marL="45660" marR="45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 dirty="0">
                        <a:effectLst/>
                        <a:latin typeface="Calibri"/>
                      </a:endParaRPr>
                    </a:p>
                  </a:txBody>
                  <a:tcPr marL="45660" marR="45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 dirty="0">
                        <a:effectLst/>
                        <a:latin typeface="Calibri"/>
                      </a:endParaRPr>
                    </a:p>
                  </a:txBody>
                  <a:tcPr marL="45660" marR="45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-131514" y="191343"/>
            <a:ext cx="935672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РЕЗУЛЬТАТЫ СДАЧИ УЧАЩИМИСЯ КОНТРОЛЬНЫХ НОРМАТИВОВ ПО ТЕХНИЧЕСКОЙ ПОДГОТОВКЕ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6568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-17120" y="182568"/>
            <a:ext cx="9036496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dirty="0" smtClean="0"/>
              <a:t>ЛИЧНОСТНЫЕ РЕЗУЛЬТАТЫ</a:t>
            </a:r>
            <a:endParaRPr lang="ru-RU" sz="40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0" y="1041023"/>
            <a:ext cx="9036496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Методика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выявления уровня самооценки учащихся (автор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Р.В.Овчарова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 smtClean="0"/>
          </a:p>
          <a:p>
            <a:pPr algn="ctr"/>
            <a:r>
              <a:rPr lang="ru-RU" b="1" i="1" dirty="0" smtClean="0"/>
              <a:t>Анкета </a:t>
            </a:r>
            <a:r>
              <a:rPr lang="ru-RU" b="1" i="1" dirty="0"/>
              <a:t>учащимся по выявлению уровня самооценки 2 – да; 1 – трудно сказать; 0 – нет.  </a:t>
            </a:r>
            <a:endParaRPr lang="ru-RU" b="1" i="1" dirty="0" smtClean="0"/>
          </a:p>
          <a:p>
            <a:r>
              <a:rPr lang="ru-RU" dirty="0" smtClean="0"/>
              <a:t>Вопросы</a:t>
            </a:r>
            <a:r>
              <a:rPr lang="ru-RU" dirty="0"/>
              <a:t>: 1. Мне нравится создавать фантастические проекты. 2. Могу представить себе то, чего не бывает на свете. 3. Буду участвовать в том деле, которое для меня ново. 4. Быстро нахожу решения в трудных ситуациях. 5. В основном стараюсь обо всем иметь свое мнение. 6. Мне нравится находить причины своих неудач. 7. стараюсь дать оценку поступкам и событиям на основе своих убеждений. 8. Могу обосновать: почему мне что-то нравится или не нравится. 9. Мне нетрудно в любой задаче выделить главное и второстепенное. 10. Убедительно могу доказать правоту. 11. Умею сложную задачу разделить на несколько простых. 12. У меня часто рождаются интересные идеи. 13. Мне интереснее работать творчески, чем по-другому. 14. Стремлюсь всегда найти дело, в котором могу проявить творчество. 15. Мне нравится организовывать своих товарищей на интересные дела. 16. Для меня важно, как оценивают мой труд окружающие. </a:t>
            </a:r>
            <a:endParaRPr lang="ru-RU" dirty="0" smtClean="0"/>
          </a:p>
          <a:p>
            <a:pPr algn="ctr"/>
            <a:r>
              <a:rPr lang="ru-RU" b="1" i="1" dirty="0" smtClean="0"/>
              <a:t>Результат</a:t>
            </a:r>
            <a:r>
              <a:rPr lang="ru-RU" b="1" i="1" dirty="0"/>
              <a:t>: 24-32 балла – высокий уровень; 12-24 балла – средний; 0-12 баллов – низкий. </a:t>
            </a:r>
          </a:p>
        </p:txBody>
      </p:sp>
    </p:spTree>
    <p:extLst>
      <p:ext uri="{BB962C8B-B14F-4D97-AF65-F5344CB8AC3E}">
        <p14:creationId xmlns:p14="http://schemas.microsoft.com/office/powerpoint/2010/main" val="4085227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6253282"/>
            <a:ext cx="9144000" cy="134806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algn="ctr"/>
            <a:r>
              <a:rPr lang="ru-RU" sz="2000" b="1" dirty="0"/>
              <a:t>2</a:t>
            </a:r>
            <a:r>
              <a:rPr lang="ru-RU" sz="2000" b="1" dirty="0" smtClean="0"/>
              <a:t>. Методика </a:t>
            </a:r>
            <a:r>
              <a:rPr lang="ru-RU" sz="2000" b="1" dirty="0"/>
              <a:t>оценки коммуникативных умений </a:t>
            </a:r>
            <a:endParaRPr lang="ru-RU" sz="2000" b="1" dirty="0" smtClean="0"/>
          </a:p>
          <a:p>
            <a:pPr algn="ctr"/>
            <a:r>
              <a:rPr lang="ru-RU" sz="2000" b="1" dirty="0" smtClean="0"/>
              <a:t>(</a:t>
            </a:r>
            <a:r>
              <a:rPr lang="ru-RU" sz="2000" b="1" dirty="0"/>
              <a:t>Карелин А.А. Психологические тесты) </a:t>
            </a:r>
            <a:endParaRPr lang="ru-RU" sz="2000" b="1" dirty="0" smtClean="0"/>
          </a:p>
          <a:p>
            <a:pPr algn="ctr"/>
            <a:endParaRPr lang="ru-RU" sz="2000" b="1" dirty="0" smtClean="0"/>
          </a:p>
          <a:p>
            <a:pPr algn="just"/>
            <a:r>
              <a:rPr lang="ru-RU" b="1" i="1" dirty="0" smtClean="0"/>
              <a:t>Инструкция</a:t>
            </a:r>
            <a:r>
              <a:rPr lang="ru-RU" b="1" i="1" dirty="0"/>
              <a:t>: «Отметьте ситуации, которые вызывают у Вас неудовлетворение или досаду и раздражение при беседе с любым человеком  </a:t>
            </a:r>
          </a:p>
          <a:p>
            <a:pPr algn="just"/>
            <a:r>
              <a:rPr lang="ru-RU" dirty="0"/>
              <a:t>Варианты ситуаций 1. Собеседник не дает мне шанса высказаться, у меня есть, что сказать, но нет возможности вставить слово. 2. Собеседник постоянно прерывает меня во время беседы. 3. Собеседник никогда не смотрит в лица во время разговора, и я не уверен, слушает ли он меня. 4. Разговор с таким партнером часто вызывает чувство пустой траты времени. 5. Собеседник постоянно суетится, карандаш и бумага занимают его больше, чем мои слова. </a:t>
            </a:r>
            <a:endParaRPr lang="ru-RU" dirty="0" smtClean="0"/>
          </a:p>
          <a:p>
            <a:pPr algn="just"/>
            <a:endParaRPr lang="ru-RU" sz="500" b="1" i="1" dirty="0"/>
          </a:p>
          <a:p>
            <a:pPr algn="just"/>
            <a:r>
              <a:rPr lang="ru-RU" b="1" i="1" dirty="0" smtClean="0"/>
              <a:t>Обработка </a:t>
            </a:r>
            <a:r>
              <a:rPr lang="ru-RU" b="1" i="1" dirty="0"/>
              <a:t>и интерпретация </a:t>
            </a:r>
            <a:r>
              <a:rPr lang="ru-RU" b="1" i="1" dirty="0" smtClean="0"/>
              <a:t>результатов.</a:t>
            </a:r>
            <a:r>
              <a:rPr lang="ru-RU" dirty="0" smtClean="0"/>
              <a:t>  </a:t>
            </a:r>
            <a:r>
              <a:rPr lang="ru-RU" dirty="0"/>
              <a:t>Подсчитайте процент ситуаций, вызывающих у Вас досаду и раздражение.  70%-100% - Вы плохой собеседник. Вам необходимо работать над собой и учиться слушать.  40%-70% - Вам присущи некоторые недостатки. Вы критически относитесь к высказываниям. Вам еще недостает некоторых достоинств хорошего собеседника, избегайте поспешных выводов, не заостряйте внимание на манере говорить, не притворяйтесь, не ищите скрытый смысл сказанного, не монополизируйте разговор.  10%-40% - Вы хороший собеседник, но иногда отказываете партнеру в полном внимании. Повторяйте вежливо его высказывания, дайте ему время раскрыть свою мысль полностью, приспосабливайте свой темп мышления к его речи и можете быть уверены, что общаться с Вами будет еще приятнее.  0%-10% - Вы отличный собеседник. Вы умеете слушать. Ваш стиль общения может стать примером для окружающих. </a:t>
            </a:r>
          </a:p>
        </p:txBody>
      </p:sp>
    </p:spTree>
    <p:extLst>
      <p:ext uri="{BB962C8B-B14F-4D97-AF65-F5344CB8AC3E}">
        <p14:creationId xmlns:p14="http://schemas.microsoft.com/office/powerpoint/2010/main" val="2425349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3</a:t>
            </a:r>
            <a:r>
              <a:rPr lang="ru-RU" sz="2000" b="1" dirty="0" smtClean="0"/>
              <a:t>. Методика </a:t>
            </a:r>
            <a:r>
              <a:rPr lang="ru-RU" sz="2000" b="1" dirty="0"/>
              <a:t>изучения </a:t>
            </a:r>
            <a:r>
              <a:rPr lang="ru-RU" sz="2000" b="1" dirty="0" err="1"/>
              <a:t>социализированности</a:t>
            </a:r>
            <a:r>
              <a:rPr lang="ru-RU" sz="2000" b="1" dirty="0"/>
              <a:t> (социальной </a:t>
            </a:r>
            <a:r>
              <a:rPr lang="ru-RU" sz="2000" b="1" dirty="0" err="1"/>
              <a:t>адаптированности</a:t>
            </a:r>
            <a:r>
              <a:rPr lang="ru-RU" sz="2000" b="1" dirty="0"/>
              <a:t>, активности, автономности, нравственной воспитанности) личности учащихся. </a:t>
            </a:r>
            <a:endParaRPr lang="ru-RU" sz="2000" b="1" dirty="0" smtClean="0"/>
          </a:p>
          <a:p>
            <a:pPr algn="ctr"/>
            <a:endParaRPr lang="ru-RU" sz="1200" b="1" dirty="0"/>
          </a:p>
          <a:p>
            <a:pPr algn="just"/>
            <a:r>
              <a:rPr lang="ru-RU" dirty="0" smtClean="0"/>
              <a:t>Ход теста: </a:t>
            </a:r>
            <a:r>
              <a:rPr lang="ru-RU" dirty="0"/>
              <a:t>учащимся предлагается </a:t>
            </a:r>
            <a:r>
              <a:rPr lang="ru-RU" dirty="0" smtClean="0"/>
              <a:t>прочитать 20 </a:t>
            </a:r>
            <a:r>
              <a:rPr lang="ru-RU" dirty="0"/>
              <a:t>суждений и оценить степень своего согласия с их содержанием по следующей шкале: 4-всегда, 3-почти всегда, 2-иногда, 1-очень редко, 0-никогда. 1. Стараюсь слушать во всем своих учителей и родителей. 2. Считаю, что всегда надо чем-то отличаться от других. 3. За что бы я ни взялся – добиваюсь успеха. 4. Я умею прощать людей. 5. Я стремлюсь поступать так же, как и все мои товарищи. </a:t>
            </a:r>
            <a:r>
              <a:rPr lang="ru-RU" dirty="0" smtClean="0"/>
              <a:t>Необходимо </a:t>
            </a:r>
            <a:r>
              <a:rPr lang="ru-RU" dirty="0"/>
              <a:t>изготовить для каждого учащегося бланк, в котором против номера суждения ставится оценка.  </a:t>
            </a:r>
          </a:p>
          <a:p>
            <a:r>
              <a:rPr lang="ru-RU" dirty="0"/>
              <a:t>1   5   9   13   17  </a:t>
            </a:r>
          </a:p>
          <a:p>
            <a:r>
              <a:rPr lang="ru-RU" dirty="0"/>
              <a:t>2   6   10   14   18  </a:t>
            </a:r>
          </a:p>
          <a:p>
            <a:r>
              <a:rPr lang="ru-RU" dirty="0"/>
              <a:t>3   7   11   15   19  </a:t>
            </a:r>
          </a:p>
          <a:p>
            <a:r>
              <a:rPr lang="ru-RU" dirty="0"/>
              <a:t>4   8   12   16   20  </a:t>
            </a:r>
            <a:endParaRPr lang="ru-RU" dirty="0" smtClean="0"/>
          </a:p>
          <a:p>
            <a:pPr algn="just"/>
            <a:r>
              <a:rPr lang="ru-RU" dirty="0" smtClean="0"/>
              <a:t>Обработка полученных данных: Среднюю оценку социальной </a:t>
            </a:r>
            <a:r>
              <a:rPr lang="ru-RU" dirty="0" err="1" smtClean="0"/>
              <a:t>адаптированности</a:t>
            </a:r>
            <a:r>
              <a:rPr lang="ru-RU" dirty="0" smtClean="0"/>
              <a:t> учащихся получают при сложении всех оценок первой строчки и делении этой суммы на пять. Оценка автономности высчитывается на основе аналогичных операций со второй строчкой. Оценка социальной активности- с третьей строчкой. Оценка нравственности- с четвертой строчкой. Если получаемый коэффициент больше трех, можно констатировать высокую степень </a:t>
            </a:r>
            <a:r>
              <a:rPr lang="ru-RU" dirty="0" err="1" smtClean="0"/>
              <a:t>социализированности</a:t>
            </a:r>
            <a:r>
              <a:rPr lang="ru-RU" dirty="0" smtClean="0"/>
              <a:t> ребенка, если же он больше двух, но меньше трех, то это свидетельствует о средней степени развития социальных качеств. Если он окажется меньше двух баллов, то можно предположить, что учащийся имеет низкий уровень социальной </a:t>
            </a:r>
            <a:r>
              <a:rPr lang="ru-RU" dirty="0" err="1" smtClean="0"/>
              <a:t>адаптированности</a:t>
            </a:r>
            <a:r>
              <a:rPr lang="ru-RU" dirty="0" smtClean="0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9543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-6504" y="-14793"/>
            <a:ext cx="9144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4. Методика </a:t>
            </a:r>
            <a:r>
              <a:rPr lang="ru-RU" b="1" dirty="0"/>
              <a:t>«Психологическая атмосфера в коллективе»  (автор методики </a:t>
            </a:r>
            <a:r>
              <a:rPr lang="ru-RU" b="1" dirty="0" err="1"/>
              <a:t>Л.Г.Жедунова</a:t>
            </a:r>
            <a:r>
              <a:rPr lang="ru-RU" b="1" dirty="0"/>
              <a:t>) </a:t>
            </a:r>
            <a:endParaRPr lang="ru-RU" b="1" dirty="0" smtClean="0"/>
          </a:p>
          <a:p>
            <a:pPr algn="ctr"/>
            <a:endParaRPr lang="ru-RU" b="1" dirty="0" smtClean="0"/>
          </a:p>
          <a:p>
            <a:r>
              <a:rPr lang="ru-RU" dirty="0" smtClean="0"/>
              <a:t>Каждому </a:t>
            </a:r>
            <a:r>
              <a:rPr lang="ru-RU" dirty="0"/>
              <a:t>подростку предлагается оценить присущие психологической атмосфере коллектива качеств по десятибалльной системе, причем наивысший балл означает положительный «полюс» данного качества, а наименьший его противоположность.  Чем выше балл, тем выше оценка психологического климата, и наоборот. Анализ результатов предполагает учет субъективных оценок психологического климата и их сравнение между собой через определенные промежутки времени, а также вычисление средней для коллектива оценки. 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9919587"/>
              </p:ext>
            </p:extLst>
          </p:nvPr>
        </p:nvGraphicFramePr>
        <p:xfrm>
          <a:off x="281017" y="2939515"/>
          <a:ext cx="8568957" cy="3892589"/>
        </p:xfrm>
        <a:graphic>
          <a:graphicData uri="http://schemas.openxmlformats.org/drawingml/2006/table">
            <a:tbl>
              <a:tblPr firstRow="1" firstCol="1" bandRow="1"/>
              <a:tblGrid>
                <a:gridCol w="2071658"/>
                <a:gridCol w="381836"/>
                <a:gridCol w="381836"/>
                <a:gridCol w="381836"/>
                <a:gridCol w="381836"/>
                <a:gridCol w="381836"/>
                <a:gridCol w="381836"/>
                <a:gridCol w="381836"/>
                <a:gridCol w="381836"/>
                <a:gridCol w="381836"/>
                <a:gridCol w="381836"/>
                <a:gridCol w="2678939"/>
              </a:tblGrid>
              <a:tr h="29943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Качества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17" marR="546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0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Баллы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17" marR="546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Качества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17" marR="546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4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17" marR="546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17" marR="546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17" marR="546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17" marR="546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17" marR="546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17" marR="546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17" marR="546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17" marR="546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17" marR="546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17" marR="546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94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Дружелюбие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17" marR="546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17" marR="546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17" marR="546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17" marR="546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17" marR="546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17" marR="546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17" marR="546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17" marR="546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17" marR="546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17" marR="546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17" marR="546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Враждебность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17" marR="546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4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Согласие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17" marR="546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17" marR="546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17" marR="546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17" marR="546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17" marR="546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17" marR="546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17" marR="546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17" marR="546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17" marR="546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17" marR="546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17" marR="546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Несогласие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17" marR="546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4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Удовлетворенность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17" marR="546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17" marR="546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17" marR="546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17" marR="546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17" marR="546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17" marR="546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17" marR="546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17" marR="546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17" marR="546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17" marR="546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17" marR="546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Неудовлетворенность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17" marR="546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4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Увлеченность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17" marR="546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17" marR="546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17" marR="546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17" marR="546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17" marR="546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17" marR="546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17" marR="546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17" marR="546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17" marR="546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17" marR="546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17" marR="546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Равнодушие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17" marR="546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4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Результативность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17" marR="546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17" marR="546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17" marR="546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17" marR="546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17" marR="546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17" marR="546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17" marR="546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17" marR="546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17" marR="546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17" marR="546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17" marR="546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Нерезультативность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17" marR="546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88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Теплота взаимоотношений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17" marR="546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17" marR="546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17" marR="546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17" marR="546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17" marR="546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17" marR="546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17" marR="546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17" marR="546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17" marR="546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17" marR="546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17" marR="546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Холодность взаимоотношений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17" marR="546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4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Сотрудничество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17" marR="546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17" marR="546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17" marR="546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17" marR="546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17" marR="546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17" marR="546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17" marR="546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17" marR="546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17" marR="546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17" marR="546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17" marR="546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Каждый сам по себе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17" marR="546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4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Взаимная поддержка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17" marR="546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17" marR="546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17" marR="546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17" marR="546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17" marR="546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17" marR="546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17" marR="546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17" marR="546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17" marR="546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17" marR="546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17" marR="546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Недоброжелательность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17" marR="546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4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Занимательность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17" marR="546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17" marR="546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17" marR="546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17" marR="546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17" marR="546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17" marR="546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17" marR="546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17" marR="546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17" marR="546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17" marR="546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17" marR="546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Скука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17" marR="546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4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Успешность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17" marR="546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17" marR="546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17" marR="546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17" marR="546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17" marR="546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17" marR="546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17" marR="546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17" marR="546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17" marR="546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17" marR="546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17" marR="546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Неуспешность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17" marR="546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5344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5. Методика </a:t>
            </a:r>
            <a:r>
              <a:rPr lang="ru-RU" b="1" dirty="0"/>
              <a:t>«Что важнее?»  </a:t>
            </a:r>
          </a:p>
          <a:p>
            <a:pPr algn="ctr"/>
            <a:endParaRPr lang="ru-RU" b="1" dirty="0" smtClean="0"/>
          </a:p>
          <a:p>
            <a:r>
              <a:rPr lang="ru-RU" dirty="0" smtClean="0"/>
              <a:t>Цель</a:t>
            </a:r>
            <a:r>
              <a:rPr lang="ru-RU" dirty="0"/>
              <a:t>: определение ценностно-ориентационного единства коллектива. </a:t>
            </a:r>
            <a:endParaRPr lang="ru-RU" dirty="0" smtClean="0"/>
          </a:p>
          <a:p>
            <a:pPr algn="ctr"/>
            <a:r>
              <a:rPr lang="ru-RU" dirty="0" smtClean="0"/>
              <a:t>Подросткам </a:t>
            </a:r>
            <a:r>
              <a:rPr lang="ru-RU" dirty="0"/>
              <a:t>предлагается анкета, каждые пять качеств которой характеризуют отношения к учебе (1,6, 16, 18, 25), стиль поведения и деятельности (3, 7, 9, 12, 27), знания (2, 5, 14, 21, 32), качества ума (4, 20, 30, 24, 34), учебно-организационные умения (8, 13, 15, 22, 26), отношение к товарищам (11,17, 23, 29, 33), отношение к себе (10, 19, 28, 31, 35). Подростки должны выбрать из этих 35 качеств только 5, которые, по их мнению, являются необходимыми и наиболее важными для успешной совместной деятельности. </a:t>
            </a:r>
            <a:endParaRPr lang="ru-RU" dirty="0" smtClean="0"/>
          </a:p>
          <a:p>
            <a:pPr algn="ctr"/>
            <a:r>
              <a:rPr lang="ru-RU" dirty="0" smtClean="0"/>
              <a:t>Качества </a:t>
            </a:r>
            <a:r>
              <a:rPr lang="ru-RU" dirty="0"/>
              <a:t>личности 1. Дисциплинированность 2. Эрудированность 3. Сознание общественного долга 4. Сообразительность 5. Начитанность 6. Трудолюбие 7. Идейная убежденность </a:t>
            </a:r>
            <a:r>
              <a:rPr lang="ru-RU" dirty="0" smtClean="0"/>
              <a:t>  </a:t>
            </a:r>
            <a:r>
              <a:rPr lang="ru-RU" dirty="0"/>
              <a:t>8. Умение контролировать работу 9. Моральная воспитанность 10. Самокритичность </a:t>
            </a:r>
            <a:r>
              <a:rPr lang="ru-RU" dirty="0" smtClean="0"/>
              <a:t>и т.д.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5632" y="4358521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Если </a:t>
            </a:r>
            <a:r>
              <a:rPr lang="ru-RU" dirty="0"/>
              <a:t>наиболее весомые качества принадлежат одной группе свойств, значит, ребят связывает успех совместной деятельности той сферой, которую эти качества характеризуют. </a:t>
            </a:r>
          </a:p>
        </p:txBody>
      </p:sp>
    </p:spTree>
    <p:extLst>
      <p:ext uri="{BB962C8B-B14F-4D97-AF65-F5344CB8AC3E}">
        <p14:creationId xmlns:p14="http://schemas.microsoft.com/office/powerpoint/2010/main" val="77382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3888" y="2132856"/>
            <a:ext cx="9144000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1</a:t>
            </a:r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. Определение уровня </a:t>
            </a:r>
          </a:p>
          <a:p>
            <a:pPr algn="ctr"/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умственной работоспособности </a:t>
            </a:r>
          </a:p>
          <a:p>
            <a:pPr algn="ctr"/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учащихся, ее динамики в процессе занятий в объединении «Баскетбол» </a:t>
            </a:r>
            <a:endParaRPr lang="ru-RU" sz="48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Заголовок 5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МЕТАПРЕДМЕТНЫЕ РЕЗУЛЬТАТЫ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7956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-180528" y="-99392"/>
            <a:ext cx="9324528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dirty="0"/>
              <a:t>Корректурная </a:t>
            </a:r>
            <a:r>
              <a:rPr lang="ru-RU" sz="3600" dirty="0" smtClean="0"/>
              <a:t>проба Бурдона-Анфимова</a:t>
            </a:r>
            <a:endParaRPr lang="ru-RU" sz="3600" dirty="0"/>
          </a:p>
        </p:txBody>
      </p:sp>
      <p:pic>
        <p:nvPicPr>
          <p:cNvPr id="1027" name="Picture 3" descr="C:\Users\1234\Desktop\Анфимова\чистый бланк табл Анфимова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9144000" cy="6465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7109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Алсу\Desktop\слайды\bv100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6" y="764704"/>
            <a:ext cx="2746166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304800" y="-228600"/>
            <a:ext cx="642822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Оценка уровня достижения результатов учащихся как средство определения эффективности взаимодействия систем общего и дополнительного образования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4838422"/>
            <a:ext cx="792088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педагог дополнительного образования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высшей квалификационной категории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i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i="1" u="sng" dirty="0" smtClean="0">
                <a:latin typeface="Times New Roman" pitchFamily="18" charset="0"/>
                <a:cs typeface="Times New Roman" pitchFamily="18" charset="0"/>
              </a:rPr>
              <a:t>Никитин </a:t>
            </a:r>
            <a:r>
              <a:rPr lang="ru-RU" sz="3600" b="1" i="1" u="sng" dirty="0">
                <a:latin typeface="Times New Roman" pitchFamily="18" charset="0"/>
                <a:cs typeface="Times New Roman" pitchFamily="18" charset="0"/>
              </a:rPr>
              <a:t>Александр Сергеевич </a:t>
            </a:r>
          </a:p>
        </p:txBody>
      </p:sp>
    </p:spTree>
    <p:extLst>
      <p:ext uri="{BB962C8B-B14F-4D97-AF65-F5344CB8AC3E}">
        <p14:creationId xmlns:p14="http://schemas.microsoft.com/office/powerpoint/2010/main" val="1156623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Ход работы. В таблице Анфимова вычеркните заданные преподавателем буквы в течение 4 мин. По окончании работы</a:t>
            </a:r>
            <a:r>
              <a:rPr lang="ru-RU" altLang="ru-RU" dirty="0">
                <a:solidFill>
                  <a:srgbClr val="000000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lang="ru-RU" altLang="ru-RU" u="sng" dirty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подсчитайте:</a:t>
            </a:r>
            <a:endParaRPr lang="ru-RU" altLang="ru-RU" sz="1400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rgbClr val="000000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·</a:t>
            </a:r>
            <a:r>
              <a:rPr lang="ru-RU" altLang="ru-RU" dirty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общее количество просмотренных знаков S,</a:t>
            </a:r>
            <a:endParaRPr lang="ru-RU" altLang="ru-RU" sz="1400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rgbClr val="000000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·</a:t>
            </a:r>
            <a:r>
              <a:rPr lang="ru-RU" altLang="ru-RU" dirty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количество вычеркнутых букв М,</a:t>
            </a:r>
            <a:endParaRPr lang="ru-RU" altLang="ru-RU" sz="1400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rgbClr val="000000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·</a:t>
            </a:r>
            <a:r>
              <a:rPr lang="ru-RU" altLang="ru-RU" dirty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общее количество букв, которое необходимо было вычеркнуть в просмотренном тексте, N</a:t>
            </a:r>
            <a:endParaRPr lang="ru-RU" altLang="ru-RU" sz="1400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rgbClr val="000000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·</a:t>
            </a:r>
            <a:r>
              <a:rPr lang="ru-RU" altLang="ru-RU" dirty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количество допущенных ошибок n.</a:t>
            </a:r>
            <a:endParaRPr lang="ru-RU" altLang="ru-RU" sz="1400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u="sng" dirty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Вычислите:</a:t>
            </a:r>
            <a:endParaRPr lang="ru-RU" altLang="ru-RU" sz="1400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Коэффициент точности выполнения задания А : A = M / N</a:t>
            </a:r>
            <a:endParaRPr lang="ru-RU" altLang="ru-RU" sz="1400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Коэффициент умственной продуктивности Р: Р = A х S</a:t>
            </a:r>
            <a:endParaRPr lang="ru-RU" altLang="ru-RU" sz="1400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Объем зрительной информации Q (бит):</a:t>
            </a:r>
            <a:r>
              <a:rPr lang="ru-RU" altLang="ru-RU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dirty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Q = 0,5936 х S, где 0,5936 - средний объем информации,</a:t>
            </a:r>
            <a:r>
              <a:rPr lang="ru-RU" altLang="ru-RU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dirty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приходящийся на один знак.</a:t>
            </a:r>
            <a:endParaRPr lang="ru-RU" altLang="ru-RU" sz="1400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Скорость переработки информации, бит/с:</a:t>
            </a:r>
            <a:r>
              <a:rPr lang="ru-RU" altLang="ru-RU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dirty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СПИ = (Q - 2,807 . n)/Т, где 2,807 бита - потеря информации,</a:t>
            </a:r>
            <a:r>
              <a:rPr lang="ru-RU" altLang="ru-RU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dirty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приходящейся на один пропущенный знак;</a:t>
            </a:r>
            <a:endParaRPr lang="ru-RU" altLang="ru-RU" sz="1400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Т - время выполнения задания, с.</a:t>
            </a:r>
            <a:endParaRPr lang="ru-RU" altLang="ru-RU" sz="1400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Устойчивость внимания: УВН = S / N</a:t>
            </a:r>
            <a:endParaRPr lang="ru-RU" altLang="ru-RU" sz="1400" dirty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i="1" dirty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Критерии оценки умственного труда</a:t>
            </a:r>
            <a:endParaRPr lang="ru-RU" altLang="ru-RU" sz="4000" b="1" i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1486609"/>
              </p:ext>
            </p:extLst>
          </p:nvPr>
        </p:nvGraphicFramePr>
        <p:xfrm>
          <a:off x="0" y="5078312"/>
          <a:ext cx="8964487" cy="1805582"/>
        </p:xfrm>
        <a:graphic>
          <a:graphicData uri="http://schemas.openxmlformats.org/drawingml/2006/table">
            <a:tbl>
              <a:tblPr firstRow="1" firstCol="1" bandRow="1"/>
              <a:tblGrid>
                <a:gridCol w="2888557"/>
                <a:gridCol w="3037965"/>
                <a:gridCol w="3037965"/>
              </a:tblGrid>
              <a:tr h="5827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Оценка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Количество просмотренных знаков, S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Качество труда – допущено ошибок, n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57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Отлично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Более 1000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2 и менее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57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Хорошо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900-1000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3-5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57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Удовлетворительно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800-900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6-10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57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Неудовлетворительно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Менее 700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11 и более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711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5624" y="1268760"/>
            <a:ext cx="9036496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. Систематический мониторинг учебной деятельности </a:t>
            </a:r>
            <a:endParaRPr lang="ru-RU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в школе</a:t>
            </a:r>
            <a:endParaRPr lang="ru-RU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03961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115616" y="416650"/>
            <a:ext cx="711348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Мониторинг учебной деятельности в школе (1-ая четверть)</a:t>
            </a:r>
            <a:endParaRPr kumimoji="0" lang="ru-RU" alt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4129604"/>
              </p:ext>
            </p:extLst>
          </p:nvPr>
        </p:nvGraphicFramePr>
        <p:xfrm>
          <a:off x="251520" y="908720"/>
          <a:ext cx="8712968" cy="5628914"/>
        </p:xfrm>
        <a:graphic>
          <a:graphicData uri="http://schemas.openxmlformats.org/drawingml/2006/table">
            <a:tbl>
              <a:tblPr firstRow="1" firstCol="1" bandRow="1"/>
              <a:tblGrid>
                <a:gridCol w="432048"/>
                <a:gridCol w="860363"/>
                <a:gridCol w="685483"/>
                <a:gridCol w="650958"/>
                <a:gridCol w="650958"/>
                <a:gridCol w="661466"/>
                <a:gridCol w="661466"/>
                <a:gridCol w="797858"/>
                <a:gridCol w="621642"/>
                <a:gridCol w="746510"/>
                <a:gridCol w="720080"/>
                <a:gridCol w="576064"/>
                <a:gridCol w="648072"/>
              </a:tblGrid>
              <a:tr h="281887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№ п/п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55" marR="41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Ф.И.О.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55" marR="41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0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Учебный предмет (оценка)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55" marR="41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Средняя оценка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55" marR="41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37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Математика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55" marR="41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Рус. </a:t>
                      </a: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язык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55" marR="41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Литература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55" marR="41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Тат. </a:t>
                      </a: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язык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55" marR="41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Англ. </a:t>
                      </a: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язык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55" marR="41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Физика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55" marR="41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Химия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55" marR="41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Обществознание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55" marR="41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Физическая культура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55" marR="41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ОБЖ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55" marR="41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18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55" marR="41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55" marR="41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55" marR="41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55" marR="41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55" marR="41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55" marR="41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55" marR="41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55" marR="41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55" marR="41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55" marR="41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55" marR="41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55" marR="41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55" marR="41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8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55" marR="41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55" marR="41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55" marR="41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55" marR="41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55" marR="41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55" marR="41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55" marR="41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55" marR="41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55" marR="41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55" marR="41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55" marR="41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55" marR="41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55" marR="41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8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55" marR="41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55" marR="41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55" marR="41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55" marR="41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55" marR="41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55" marR="41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55" marR="41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55" marR="41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55" marR="41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55" marR="41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55" marR="41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55" marR="41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55" marR="41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8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55" marR="41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55" marR="41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55" marR="41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55" marR="41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55" marR="41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55" marR="41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55" marR="41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55" marR="41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55" marR="41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55" marR="41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55" marR="41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55" marR="41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55" marR="41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8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55" marR="41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55" marR="41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55" marR="41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55" marR="41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55" marR="41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55" marR="41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55" marR="41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55" marR="41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55" marR="41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55" marR="41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55" marR="41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55" marR="41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55" marR="41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8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55" marR="41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55" marR="41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55" marR="41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55" marR="41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55" marR="41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55" marR="41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55" marR="41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55" marR="41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55" marR="41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55" marR="41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55" marR="41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55" marR="41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55" marR="41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8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55" marR="41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55" marR="41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55" marR="41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55" marR="41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55" marR="41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55" marR="41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55" marR="41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55" marR="41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55" marR="41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55" marR="41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55" marR="41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55" marR="41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55" marR="41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8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55" marR="41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55" marR="41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55" marR="41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55" marR="41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55" marR="41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55" marR="41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55" marR="41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55" marR="41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55" marR="41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55" marR="41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55" marR="41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55" marR="41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55" marR="41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1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55" marR="41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55" marR="41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55" marR="41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55" marR="41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55" marR="41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55" marR="41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55" marR="41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55" marR="41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55" marR="41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55" marR="41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55" marR="41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55" marR="41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55" marR="41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8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55" marR="41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55" marR="41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55" marR="41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55" marR="41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55" marR="41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55" marR="41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55" marR="41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55" marR="41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55" marR="41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55" marR="41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55" marR="41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55" marR="41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55" marR="41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8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55" marR="41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55" marR="41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55" marR="41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55" marR="41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55" marR="41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55" marR="41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55" marR="41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55" marR="41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55" marR="41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55" marR="41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55" marR="41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55" marR="41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55" marR="41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8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55" marR="41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55" marR="41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55" marR="41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55" marR="41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55" marR="41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55" marR="41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55" marR="41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55" marR="41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55" marR="41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55" marR="41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55" marR="41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55" marR="41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55" marR="41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1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55" marR="41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55" marR="41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55" marR="41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55" marR="41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55" marR="41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55" marR="41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55" marR="41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55" marR="41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55" marR="41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55" marR="41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55" marR="41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55" marR="41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55" marR="41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8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14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55" marR="41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55" marR="41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55" marR="41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55" marR="41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55" marR="41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55" marR="41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55" marR="41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55" marR="41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55" marR="41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55" marR="41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55" marR="41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55" marR="41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55" marR="41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8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55" marR="41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55" marR="41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55" marR="41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55" marR="41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55" marR="41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55" marR="41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55" marR="41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55" marR="41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55" marR="41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55" marR="41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55" marR="41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55" marR="41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55" marR="41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947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5624" y="1268760"/>
            <a:ext cx="9036496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Индивидуальная карта результативности учащегося объединения «Баскетбол»</a:t>
            </a:r>
            <a:endParaRPr lang="ru-RU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48381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0" y="4584"/>
            <a:ext cx="914400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dirty="0"/>
              <a:t>Использование конкретных способов оценки предметных, </a:t>
            </a:r>
            <a:r>
              <a:rPr lang="ru-RU" sz="4000" dirty="0" err="1"/>
              <a:t>метапредметных</a:t>
            </a:r>
            <a:r>
              <a:rPr lang="ru-RU" sz="4000" dirty="0"/>
              <a:t> и </a:t>
            </a:r>
            <a:r>
              <a:rPr lang="ru-RU" sz="4000" dirty="0" smtClean="0"/>
              <a:t>личностных результатов учащихся объединений дополнительного образования, </a:t>
            </a:r>
            <a:r>
              <a:rPr lang="ru-RU" sz="4000" dirty="0"/>
              <a:t>а также определение их </a:t>
            </a:r>
            <a:r>
              <a:rPr lang="ru-RU" sz="4000" dirty="0" smtClean="0"/>
              <a:t>динамики является средством выявления эффективности процесса интеграции систем общего и дополнительного образования. 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7286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55576" y="1340768"/>
            <a:ext cx="7821488" cy="3474720"/>
          </a:xfrm>
        </p:spPr>
        <p:txBody>
          <a:bodyPr>
            <a:normAutofit/>
          </a:bodyPr>
          <a:lstStyle/>
          <a:p>
            <a:pPr algn="ctr"/>
            <a:endParaRPr lang="ru-RU" sz="60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45720" indent="0" algn="ctr">
              <a:buNone/>
            </a:pPr>
            <a:r>
              <a:rPr lang="ru-RU" sz="7200" b="1" dirty="0" smtClean="0">
                <a:solidFill>
                  <a:schemeClr val="bg2">
                    <a:lumMod val="50000"/>
                  </a:schemeClr>
                </a:solidFill>
              </a:rPr>
              <a:t>БЛАГОДАРЮ ЗА ВНИМАНИЕ!!!</a:t>
            </a:r>
            <a:endParaRPr lang="ru-RU" sz="72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386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6816" y="0"/>
            <a:ext cx="9144000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ФЕДЕРАЛЬНЫЙ ГОСУДАРСТВЕННЫЙ ОБРАЗОВАТЕЛЬНЫЙ СТАНДАРТ</a:t>
            </a:r>
          </a:p>
          <a:p>
            <a:pPr algn="ctr"/>
            <a:endParaRPr lang="ru-RU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7201" y="2276872"/>
            <a:ext cx="8369599" cy="452431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1. Предметные </a:t>
            </a:r>
            <a:r>
              <a:rPr lang="ru-RU" sz="48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результаты</a:t>
            </a:r>
          </a:p>
          <a:p>
            <a:pPr algn="ctr"/>
            <a:endParaRPr lang="ru-RU" sz="48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2. Личностные </a:t>
            </a:r>
            <a:r>
              <a:rPr lang="ru-RU" sz="48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результаты</a:t>
            </a:r>
          </a:p>
          <a:p>
            <a:pPr algn="ctr"/>
            <a:endParaRPr lang="ru-RU" sz="48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3. </a:t>
            </a:r>
            <a:r>
              <a:rPr lang="ru-RU" sz="48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Метапредметные</a:t>
            </a:r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результаты</a:t>
            </a:r>
            <a:endParaRPr lang="ru-RU" sz="48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57670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1. ПРЕДМЕТНЫЕ РЕЗУЛЬТАТЫ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1412776"/>
            <a:ext cx="896448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u="sng" dirty="0">
                <a:latin typeface="Times New Roman" pitchFamily="18" charset="0"/>
                <a:cs typeface="Times New Roman" pitchFamily="18" charset="0"/>
              </a:rPr>
              <a:t>Формы </a:t>
            </a:r>
            <a:r>
              <a:rPr lang="ru-RU" sz="2800" b="1" i="1" u="sng" dirty="0" smtClean="0">
                <a:latin typeface="Times New Roman" pitchFamily="18" charset="0"/>
                <a:cs typeface="Times New Roman" pitchFamily="18" charset="0"/>
              </a:rPr>
              <a:t>оценивания </a:t>
            </a:r>
            <a:r>
              <a:rPr lang="ru-RU" sz="2800" b="1" i="1" u="sng" dirty="0">
                <a:latin typeface="Times New Roman" pitchFamily="18" charset="0"/>
                <a:cs typeface="Times New Roman" pitchFamily="18" charset="0"/>
              </a:rPr>
              <a:t>результатов </a:t>
            </a:r>
            <a:r>
              <a:rPr lang="ru-RU" sz="2800" b="1" i="1" u="sng" dirty="0" smtClean="0">
                <a:latin typeface="Times New Roman" pitchFamily="18" charset="0"/>
                <a:cs typeface="Times New Roman" pitchFamily="18" charset="0"/>
              </a:rPr>
              <a:t>реализации дополнительной программы</a:t>
            </a:r>
            <a:r>
              <a:rPr lang="ru-RU" sz="2800" b="1" i="1" u="sng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endParaRPr lang="ru-RU" sz="2800" b="1" i="1" u="sng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Участие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матчевых встречах, товарищеских играх с командами аналогичного возраста;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Участие в соревнованиях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районного, городского и республиканского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уровней.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Выполнение контрольных тестов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упражнений.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проводятся в течение всего учебно-тренировочного годового цикла 2 – 5 раза в год. 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Итоговое тестирование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Проводится 2 раза в год –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декабре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в мае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861521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433208" y="5301208"/>
            <a:ext cx="3346704" cy="639762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srgbClr val="FF0000"/>
                </a:solidFill>
              </a:rPr>
              <a:t>Возраст: 7-11 лет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srgbClr val="FF0000"/>
                </a:solidFill>
              </a:rPr>
              <a:t>Срок реализации: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srgbClr val="FF0000"/>
                </a:solidFill>
              </a:rPr>
              <a:t>3 года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0" y="3356992"/>
            <a:ext cx="3994776" cy="936104"/>
          </a:xfrm>
        </p:spPr>
        <p:txBody>
          <a:bodyPr>
            <a:noAutofit/>
          </a:bodyPr>
          <a:lstStyle/>
          <a:p>
            <a:pPr marL="4572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«</a:t>
            </a:r>
            <a:r>
              <a:rPr lang="ru-RU" sz="2800" b="1" dirty="0">
                <a:solidFill>
                  <a:srgbClr val="002060"/>
                </a:solidFill>
                <a:latin typeface="Times New Roman"/>
                <a:ea typeface="Times New Roman"/>
              </a:rPr>
              <a:t>БАСКЕТБОЛ - </a:t>
            </a:r>
            <a:r>
              <a:rPr lang="en-US" sz="2800" b="1" dirty="0">
                <a:solidFill>
                  <a:srgbClr val="002060"/>
                </a:solidFill>
                <a:latin typeface="Times New Roman"/>
                <a:ea typeface="Times New Roman"/>
              </a:rPr>
              <a:t>KIDS</a:t>
            </a:r>
            <a:r>
              <a:rPr lang="ru-RU" sz="28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»</a:t>
            </a:r>
            <a:endParaRPr lang="ru-RU" sz="1200" dirty="0">
              <a:solidFill>
                <a:srgbClr val="002060"/>
              </a:solidFill>
              <a:latin typeface="Times New Roman"/>
              <a:ea typeface="Times New Roman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5292080" y="5301208"/>
            <a:ext cx="3346704" cy="639762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srgbClr val="FF0000"/>
                </a:solidFill>
              </a:rPr>
              <a:t>Возраст: 12-17 лет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srgbClr val="FF0000"/>
                </a:solidFill>
              </a:rPr>
              <a:t>Срок реализации: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srgbClr val="FF0000"/>
                </a:solidFill>
              </a:rPr>
              <a:t>3 года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4"/>
          </p:nvPr>
        </p:nvSpPr>
        <p:spPr>
          <a:xfrm>
            <a:off x="4679504" y="3356992"/>
            <a:ext cx="4464496" cy="792088"/>
          </a:xfrm>
        </p:spPr>
        <p:txBody>
          <a:bodyPr>
            <a:noAutofit/>
          </a:bodyPr>
          <a:lstStyle/>
          <a:p>
            <a:pPr marL="4572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«</a:t>
            </a:r>
            <a:r>
              <a:rPr lang="ru-RU" sz="2800" b="1" dirty="0">
                <a:solidFill>
                  <a:srgbClr val="002060"/>
                </a:solidFill>
                <a:latin typeface="Times New Roman"/>
                <a:ea typeface="Times New Roman"/>
              </a:rPr>
              <a:t>БАСКЕТБОЛ - </a:t>
            </a:r>
            <a:r>
              <a:rPr lang="en-US" sz="2800" b="1" dirty="0">
                <a:solidFill>
                  <a:srgbClr val="002060"/>
                </a:solidFill>
                <a:latin typeface="Times New Roman"/>
                <a:ea typeface="Times New Roman"/>
              </a:rPr>
              <a:t>JUNIOR</a:t>
            </a:r>
            <a:r>
              <a:rPr lang="ru-RU" sz="2800" b="1" dirty="0">
                <a:solidFill>
                  <a:srgbClr val="002060"/>
                </a:solidFill>
                <a:latin typeface="Times New Roman"/>
                <a:ea typeface="Times New Roman"/>
              </a:rPr>
              <a:t>»</a:t>
            </a:r>
            <a:endParaRPr lang="ru-RU" sz="1200" dirty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endParaRPr lang="ru-RU" sz="2000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95536" y="332656"/>
            <a:ext cx="8352928" cy="1143000"/>
          </a:xfrm>
          <a:ln>
            <a:noFill/>
          </a:ln>
        </p:spPr>
        <p:txBody>
          <a:bodyPr/>
          <a:lstStyle/>
          <a:p>
            <a:pPr marL="0" indent="0" algn="ctr">
              <a:buNone/>
            </a:pPr>
            <a:r>
              <a:rPr lang="ru-RU" sz="4000" dirty="0" smtClean="0">
                <a:solidFill>
                  <a:srgbClr val="002060"/>
                </a:solidFill>
              </a:rPr>
              <a:t>СТРУКТУРА ПОЛНОЙ ПРОГРАММЫ ОБУЧЕНИЯ ПО БАСКЕТБОЛУ</a:t>
            </a:r>
            <a:endParaRPr lang="ru-RU" sz="4000" dirty="0">
              <a:solidFill>
                <a:srgbClr val="002060"/>
              </a:solidFill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2195736" y="2204864"/>
            <a:ext cx="1584176" cy="1152128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5292080" y="2204864"/>
            <a:ext cx="1728192" cy="1152128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5166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5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1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2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2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3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 build="p"/>
      <p:bldP spid="4" grpId="0" uiExpand="1" build="p"/>
      <p:bldP spid="5" grpId="0" build="p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72496" y="188640"/>
            <a:ext cx="9324528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 smtClean="0"/>
              <a:t>1 МЕСТО В ЕЖЕГОДНЫХ СОРЕВНОВАНИЯХ </a:t>
            </a:r>
            <a:r>
              <a:rPr lang="ru-RU" sz="3200" dirty="0"/>
              <a:t>ПО </a:t>
            </a:r>
            <a:r>
              <a:rPr lang="ru-RU" sz="3200" dirty="0" smtClean="0"/>
              <a:t>БАСКЕТБОЛУ НА КУБОК ЦДТ«ОЛИМП-2017»</a:t>
            </a:r>
            <a:endParaRPr lang="ru-RU" sz="3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34632" y="1447798"/>
            <a:ext cx="9178632" cy="5410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890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746" y="0"/>
            <a:ext cx="914225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146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1213166"/>
            <a:ext cx="9144000" cy="5644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12838"/>
            <a:ext cx="9144000" cy="1077218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</a:t>
            </a:r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и 3 МЕСТО В СУПЕРФИНАЛЕ ОТКРЫТОЙ </a:t>
            </a:r>
          </a:p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СТРИТБОЛЬНОЙ ЛИГИ «КАЗБАС» 2017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2117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4030548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1221</TotalTime>
  <Words>1629</Words>
  <Application>Microsoft Office PowerPoint</Application>
  <PresentationFormat>Экран (4:3)</PresentationFormat>
  <Paragraphs>520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25</vt:i4>
      </vt:variant>
    </vt:vector>
  </HeadingPairs>
  <TitlesOfParts>
    <vt:vector size="27" baseType="lpstr">
      <vt:lpstr>Волна</vt:lpstr>
      <vt:lpstr>1_Воздушный поток</vt:lpstr>
      <vt:lpstr>Презентация PowerPoint</vt:lpstr>
      <vt:lpstr>Презентация PowerPoint</vt:lpstr>
      <vt:lpstr>Презентация PowerPoint</vt:lpstr>
      <vt:lpstr>1. ПРЕДМЕТНЫЕ РЕЗУЛЬТАТЫ</vt:lpstr>
      <vt:lpstr>СТРУКТУРА ПОЛНОЙ ПРОГРАММЫ ОБУЧЕНИЯ ПО БАСКЕТБОЛУ</vt:lpstr>
      <vt:lpstr>1 МЕСТО В ЕЖЕГОДНЫХ СОРЕВНОВАНИЯХ ПО БАСКЕТБОЛУ НА КУБОК ЦДТ«ОЛИМП-2017»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ЛИЧНОСТНЫЕ РЕЗУЛЬТАТЫ</vt:lpstr>
      <vt:lpstr>Презентация PowerPoint</vt:lpstr>
      <vt:lpstr>Презентация PowerPoint</vt:lpstr>
      <vt:lpstr>Презентация PowerPoint</vt:lpstr>
      <vt:lpstr>Презентация PowerPoint</vt:lpstr>
      <vt:lpstr>МЕТАПРЕДМЕТНЫЕ РЕЗУЛЬТАТЫ</vt:lpstr>
      <vt:lpstr>Корректурная проба Бурдона-Анфимова</vt:lpstr>
      <vt:lpstr>Презентация PowerPoint</vt:lpstr>
      <vt:lpstr>Презентация PowerPoint</vt:lpstr>
      <vt:lpstr>Мониторинг учебной деятельности в школе (1-ая четверть) </vt:lpstr>
      <vt:lpstr>Презентация PowerPoint</vt:lpstr>
      <vt:lpstr>Использование конкретных способов оценки предметных, метапредметных и личностных результатов учащихся объединений дополнительного образования, а также определение их динамики является средством выявления эффективности процесса интеграции систем общего и дополнительного образования.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Образовательная программа «Баскетбол»</dc:title>
  <dc:creator>Алсу</dc:creator>
  <cp:lastModifiedBy>User</cp:lastModifiedBy>
  <cp:revision>105</cp:revision>
  <dcterms:created xsi:type="dcterms:W3CDTF">2011-02-09T10:07:13Z</dcterms:created>
  <dcterms:modified xsi:type="dcterms:W3CDTF">2017-10-27T11:27:40Z</dcterms:modified>
</cp:coreProperties>
</file>